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diagrams/layout1.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9"/>
  </p:notesMasterIdLst>
  <p:sldIdLst>
    <p:sldId id="256" r:id="rId2"/>
    <p:sldId id="257" r:id="rId3"/>
    <p:sldId id="258" r:id="rId4"/>
    <p:sldId id="259" r:id="rId5"/>
    <p:sldId id="260" r:id="rId6"/>
    <p:sldId id="261" r:id="rId7"/>
    <p:sldId id="267" r:id="rId8"/>
    <p:sldId id="268" r:id="rId9"/>
    <p:sldId id="269" r:id="rId10"/>
    <p:sldId id="270" r:id="rId11"/>
    <p:sldId id="271" r:id="rId12"/>
    <p:sldId id="273" r:id="rId13"/>
    <p:sldId id="274" r:id="rId14"/>
    <p:sldId id="275" r:id="rId15"/>
    <p:sldId id="276" r:id="rId16"/>
    <p:sldId id="278" r:id="rId17"/>
    <p:sldId id="280" r:id="rId18"/>
    <p:sldId id="281" r:id="rId19"/>
    <p:sldId id="282" r:id="rId20"/>
    <p:sldId id="288" r:id="rId21"/>
    <p:sldId id="324" r:id="rId22"/>
    <p:sldId id="289" r:id="rId23"/>
    <p:sldId id="290" r:id="rId24"/>
    <p:sldId id="291" r:id="rId25"/>
    <p:sldId id="325" r:id="rId26"/>
    <p:sldId id="326" r:id="rId27"/>
    <p:sldId id="292" r:id="rId28"/>
    <p:sldId id="327" r:id="rId29"/>
    <p:sldId id="293" r:id="rId30"/>
    <p:sldId id="294" r:id="rId31"/>
    <p:sldId id="328" r:id="rId32"/>
    <p:sldId id="295" r:id="rId33"/>
    <p:sldId id="296" r:id="rId34"/>
    <p:sldId id="329" r:id="rId35"/>
    <p:sldId id="330" r:id="rId36"/>
    <p:sldId id="297" r:id="rId37"/>
    <p:sldId id="331" r:id="rId38"/>
    <p:sldId id="298" r:id="rId39"/>
    <p:sldId id="332" r:id="rId40"/>
    <p:sldId id="299" r:id="rId41"/>
    <p:sldId id="300" r:id="rId42"/>
    <p:sldId id="333" r:id="rId43"/>
    <p:sldId id="301" r:id="rId44"/>
    <p:sldId id="334" r:id="rId45"/>
    <p:sldId id="303" r:id="rId46"/>
    <p:sldId id="335" r:id="rId47"/>
    <p:sldId id="304" r:id="rId48"/>
    <p:sldId id="336" r:id="rId49"/>
    <p:sldId id="305" r:id="rId50"/>
    <p:sldId id="306" r:id="rId51"/>
    <p:sldId id="337" r:id="rId52"/>
    <p:sldId id="307" r:id="rId53"/>
    <p:sldId id="310" r:id="rId54"/>
    <p:sldId id="338" r:id="rId55"/>
    <p:sldId id="339" r:id="rId56"/>
    <p:sldId id="311" r:id="rId57"/>
    <p:sldId id="312" r:id="rId58"/>
    <p:sldId id="340" r:id="rId59"/>
    <p:sldId id="313" r:id="rId60"/>
    <p:sldId id="314" r:id="rId61"/>
    <p:sldId id="341" r:id="rId62"/>
    <p:sldId id="315" r:id="rId63"/>
    <p:sldId id="316" r:id="rId64"/>
    <p:sldId id="317" r:id="rId65"/>
    <p:sldId id="318" r:id="rId66"/>
    <p:sldId id="319" r:id="rId67"/>
    <p:sldId id="342" r:id="rId68"/>
    <p:sldId id="343" r:id="rId69"/>
    <p:sldId id="320" r:id="rId70"/>
    <p:sldId id="321" r:id="rId71"/>
    <p:sldId id="322" r:id="rId72"/>
    <p:sldId id="323" r:id="rId73"/>
    <p:sldId id="344" r:id="rId74"/>
    <p:sldId id="345" r:id="rId75"/>
    <p:sldId id="346" r:id="rId76"/>
    <p:sldId id="347" r:id="rId77"/>
    <p:sldId id="348" r:id="rId78"/>
    <p:sldId id="349" r:id="rId79"/>
    <p:sldId id="350" r:id="rId80"/>
    <p:sldId id="351" r:id="rId81"/>
    <p:sldId id="352" r:id="rId82"/>
    <p:sldId id="353" r:id="rId83"/>
    <p:sldId id="354" r:id="rId84"/>
    <p:sldId id="357" r:id="rId85"/>
    <p:sldId id="356" r:id="rId86"/>
    <p:sldId id="358" r:id="rId87"/>
    <p:sldId id="359" r:id="rId88"/>
    <p:sldId id="360" r:id="rId89"/>
    <p:sldId id="361" r:id="rId90"/>
    <p:sldId id="363" r:id="rId91"/>
    <p:sldId id="362" r:id="rId92"/>
    <p:sldId id="364" r:id="rId93"/>
    <p:sldId id="365" r:id="rId94"/>
    <p:sldId id="366" r:id="rId95"/>
    <p:sldId id="368" r:id="rId96"/>
    <p:sldId id="367" r:id="rId97"/>
    <p:sldId id="369" r:id="rId98"/>
    <p:sldId id="370" r:id="rId99"/>
    <p:sldId id="372" r:id="rId100"/>
    <p:sldId id="378" r:id="rId101"/>
    <p:sldId id="379" r:id="rId102"/>
    <p:sldId id="375" r:id="rId103"/>
    <p:sldId id="373" r:id="rId104"/>
    <p:sldId id="376" r:id="rId105"/>
    <p:sldId id="377" r:id="rId106"/>
    <p:sldId id="380" r:id="rId107"/>
    <p:sldId id="381" r:id="rId108"/>
    <p:sldId id="382" r:id="rId109"/>
    <p:sldId id="383" r:id="rId110"/>
    <p:sldId id="384" r:id="rId111"/>
    <p:sldId id="385" r:id="rId112"/>
    <p:sldId id="386" r:id="rId113"/>
    <p:sldId id="387" r:id="rId114"/>
    <p:sldId id="388" r:id="rId115"/>
    <p:sldId id="389" r:id="rId116"/>
    <p:sldId id="390" r:id="rId117"/>
    <p:sldId id="391" r:id="rId11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60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3211EC-DC2D-416F-9676-A6DF0301FB38}" type="doc">
      <dgm:prSet loTypeId="urn:microsoft.com/office/officeart/2005/8/layout/gear1" loCatId="cycle" qsTypeId="urn:microsoft.com/office/officeart/2005/8/quickstyle/simple5" qsCatId="simple" csTypeId="urn:microsoft.com/office/officeart/2005/8/colors/colorful5" csCatId="colorful" phldr="1"/>
      <dgm:spPr/>
    </dgm:pt>
    <dgm:pt modelId="{E2036530-43D2-4D62-AA60-2306947E134F}">
      <dgm:prSet phldrT="[Text]" custT="1"/>
      <dgm:spPr/>
      <dgm:t>
        <a:bodyPr/>
        <a:lstStyle/>
        <a:p>
          <a:r>
            <a:rPr lang="zh-CN" altLang="en-US" sz="1800" dirty="0" smtClean="0">
              <a:latin typeface="华文琥珀" pitchFamily="2" charset="-122"/>
              <a:ea typeface="华文琥珀" pitchFamily="2" charset="-122"/>
            </a:rPr>
            <a:t>学校团队发展</a:t>
          </a:r>
          <a:endParaRPr lang="zh-CN" altLang="en-US" sz="1800" dirty="0">
            <a:latin typeface="华文琥珀" pitchFamily="2" charset="-122"/>
            <a:ea typeface="华文琥珀" pitchFamily="2" charset="-122"/>
          </a:endParaRPr>
        </a:p>
      </dgm:t>
    </dgm:pt>
    <dgm:pt modelId="{78AA1792-2378-473C-B635-409EFF8CDA7D}" type="parTrans" cxnId="{DBA10052-4592-412E-802F-48F71582A437}">
      <dgm:prSet/>
      <dgm:spPr/>
      <dgm:t>
        <a:bodyPr/>
        <a:lstStyle/>
        <a:p>
          <a:endParaRPr lang="zh-CN" altLang="en-US"/>
        </a:p>
      </dgm:t>
    </dgm:pt>
    <dgm:pt modelId="{1635B0AD-3800-486D-84DB-357BC594FC9D}" type="sibTrans" cxnId="{DBA10052-4592-412E-802F-48F71582A437}">
      <dgm:prSet/>
      <dgm:spPr/>
      <dgm:t>
        <a:bodyPr/>
        <a:lstStyle/>
        <a:p>
          <a:endParaRPr lang="zh-CN" altLang="en-US"/>
        </a:p>
      </dgm:t>
    </dgm:pt>
    <dgm:pt modelId="{0A14269F-0489-4FE9-9E08-52AB363B7E7D}">
      <dgm:prSet phldrT="[Text]" custT="1"/>
      <dgm:spPr/>
      <dgm:t>
        <a:bodyPr/>
        <a:lstStyle/>
        <a:p>
          <a:r>
            <a:rPr lang="zh-CN" altLang="en-US" sz="1600" dirty="0" smtClean="0">
              <a:latin typeface="华文琥珀" pitchFamily="2" charset="-122"/>
              <a:ea typeface="华文琥珀" pitchFamily="2" charset="-122"/>
            </a:rPr>
            <a:t>教师专业发展</a:t>
          </a:r>
          <a:endParaRPr lang="zh-CN" altLang="en-US" sz="1600" dirty="0">
            <a:latin typeface="华文琥珀" pitchFamily="2" charset="-122"/>
            <a:ea typeface="华文琥珀" pitchFamily="2" charset="-122"/>
          </a:endParaRPr>
        </a:p>
      </dgm:t>
    </dgm:pt>
    <dgm:pt modelId="{829049E0-4923-40E6-88A1-45F763025D5A}" type="parTrans" cxnId="{BC2C8BDA-72BF-40CD-917B-85980A85E4AA}">
      <dgm:prSet/>
      <dgm:spPr/>
      <dgm:t>
        <a:bodyPr/>
        <a:lstStyle/>
        <a:p>
          <a:endParaRPr lang="zh-CN" altLang="en-US"/>
        </a:p>
      </dgm:t>
    </dgm:pt>
    <dgm:pt modelId="{4122ECEB-3EAB-4BC7-BA0F-98223EA13CC9}" type="sibTrans" cxnId="{BC2C8BDA-72BF-40CD-917B-85980A85E4AA}">
      <dgm:prSet/>
      <dgm:spPr/>
      <dgm:t>
        <a:bodyPr/>
        <a:lstStyle/>
        <a:p>
          <a:endParaRPr lang="zh-CN" altLang="en-US"/>
        </a:p>
      </dgm:t>
    </dgm:pt>
    <dgm:pt modelId="{EFC2F78C-7446-44E9-AE01-4B3504420760}">
      <dgm:prSet phldrT="[Text]" custT="1"/>
      <dgm:spPr/>
      <dgm:t>
        <a:bodyPr/>
        <a:lstStyle/>
        <a:p>
          <a:r>
            <a:rPr lang="zh-CN" altLang="en-US" sz="1800" dirty="0" smtClean="0">
              <a:latin typeface="华文琥珀" pitchFamily="2" charset="-122"/>
              <a:ea typeface="华文琥珀" pitchFamily="2" charset="-122"/>
            </a:rPr>
            <a:t>学生整体发展</a:t>
          </a:r>
          <a:endParaRPr lang="zh-CN" altLang="en-US" sz="1800" dirty="0">
            <a:latin typeface="华文琥珀" pitchFamily="2" charset="-122"/>
            <a:ea typeface="华文琥珀" pitchFamily="2" charset="-122"/>
          </a:endParaRPr>
        </a:p>
      </dgm:t>
    </dgm:pt>
    <dgm:pt modelId="{252F2AB1-F666-4D6D-BEB1-AD5C769E8DD1}" type="parTrans" cxnId="{02660A05-2261-46C5-9E55-7330E075A4C3}">
      <dgm:prSet/>
      <dgm:spPr/>
      <dgm:t>
        <a:bodyPr/>
        <a:lstStyle/>
        <a:p>
          <a:endParaRPr lang="zh-CN" altLang="en-US"/>
        </a:p>
      </dgm:t>
    </dgm:pt>
    <dgm:pt modelId="{2C2B98BE-5A88-4D1C-9BE2-5E2765646473}" type="sibTrans" cxnId="{02660A05-2261-46C5-9E55-7330E075A4C3}">
      <dgm:prSet/>
      <dgm:spPr/>
      <dgm:t>
        <a:bodyPr/>
        <a:lstStyle/>
        <a:p>
          <a:endParaRPr lang="zh-CN" altLang="en-US"/>
        </a:p>
      </dgm:t>
    </dgm:pt>
    <dgm:pt modelId="{7D209D3A-369F-447E-A0D2-025CD32EC24A}" type="pres">
      <dgm:prSet presAssocID="{E33211EC-DC2D-416F-9676-A6DF0301FB38}" presName="composite" presStyleCnt="0">
        <dgm:presLayoutVars>
          <dgm:chMax val="3"/>
          <dgm:animLvl val="lvl"/>
          <dgm:resizeHandles val="exact"/>
        </dgm:presLayoutVars>
      </dgm:prSet>
      <dgm:spPr/>
    </dgm:pt>
    <dgm:pt modelId="{55E01024-AB50-4E28-8D87-7263307E5306}" type="pres">
      <dgm:prSet presAssocID="{E2036530-43D2-4D62-AA60-2306947E134F}" presName="gear1" presStyleLbl="node1" presStyleIdx="0" presStyleCnt="3">
        <dgm:presLayoutVars>
          <dgm:chMax val="1"/>
          <dgm:bulletEnabled val="1"/>
        </dgm:presLayoutVars>
      </dgm:prSet>
      <dgm:spPr/>
      <dgm:t>
        <a:bodyPr/>
        <a:lstStyle/>
        <a:p>
          <a:endParaRPr lang="zh-CN" altLang="en-US"/>
        </a:p>
      </dgm:t>
    </dgm:pt>
    <dgm:pt modelId="{6745EA0E-1007-4AD5-8161-D4A1E525A9E7}" type="pres">
      <dgm:prSet presAssocID="{E2036530-43D2-4D62-AA60-2306947E134F}" presName="gear1srcNode" presStyleLbl="node1" presStyleIdx="0" presStyleCnt="3"/>
      <dgm:spPr/>
      <dgm:t>
        <a:bodyPr/>
        <a:lstStyle/>
        <a:p>
          <a:endParaRPr lang="zh-CN" altLang="en-US"/>
        </a:p>
      </dgm:t>
    </dgm:pt>
    <dgm:pt modelId="{5BC5D48B-DEB1-4425-8B4B-3EE0F35F5F59}" type="pres">
      <dgm:prSet presAssocID="{E2036530-43D2-4D62-AA60-2306947E134F}" presName="gear1dstNode" presStyleLbl="node1" presStyleIdx="0" presStyleCnt="3"/>
      <dgm:spPr/>
      <dgm:t>
        <a:bodyPr/>
        <a:lstStyle/>
        <a:p>
          <a:endParaRPr lang="zh-CN" altLang="en-US"/>
        </a:p>
      </dgm:t>
    </dgm:pt>
    <dgm:pt modelId="{06C75506-3177-49A9-9828-75EF6A69CE61}" type="pres">
      <dgm:prSet presAssocID="{0A14269F-0489-4FE9-9E08-52AB363B7E7D}" presName="gear2" presStyleLbl="node1" presStyleIdx="1" presStyleCnt="3">
        <dgm:presLayoutVars>
          <dgm:chMax val="1"/>
          <dgm:bulletEnabled val="1"/>
        </dgm:presLayoutVars>
      </dgm:prSet>
      <dgm:spPr/>
      <dgm:t>
        <a:bodyPr/>
        <a:lstStyle/>
        <a:p>
          <a:endParaRPr lang="zh-CN" altLang="en-US"/>
        </a:p>
      </dgm:t>
    </dgm:pt>
    <dgm:pt modelId="{68B223BA-0F51-4BDE-B92C-54D956DE94B1}" type="pres">
      <dgm:prSet presAssocID="{0A14269F-0489-4FE9-9E08-52AB363B7E7D}" presName="gear2srcNode" presStyleLbl="node1" presStyleIdx="1" presStyleCnt="3"/>
      <dgm:spPr/>
      <dgm:t>
        <a:bodyPr/>
        <a:lstStyle/>
        <a:p>
          <a:endParaRPr lang="zh-CN" altLang="en-US"/>
        </a:p>
      </dgm:t>
    </dgm:pt>
    <dgm:pt modelId="{97F0C065-8558-4AB4-9E5C-9CFF173B0742}" type="pres">
      <dgm:prSet presAssocID="{0A14269F-0489-4FE9-9E08-52AB363B7E7D}" presName="gear2dstNode" presStyleLbl="node1" presStyleIdx="1" presStyleCnt="3"/>
      <dgm:spPr/>
      <dgm:t>
        <a:bodyPr/>
        <a:lstStyle/>
        <a:p>
          <a:endParaRPr lang="zh-CN" altLang="en-US"/>
        </a:p>
      </dgm:t>
    </dgm:pt>
    <dgm:pt modelId="{4D3AEB63-516F-40B9-BAA2-47E3D8E0FD28}" type="pres">
      <dgm:prSet presAssocID="{EFC2F78C-7446-44E9-AE01-4B3504420760}" presName="gear3" presStyleLbl="node1" presStyleIdx="2" presStyleCnt="3"/>
      <dgm:spPr/>
      <dgm:t>
        <a:bodyPr/>
        <a:lstStyle/>
        <a:p>
          <a:endParaRPr lang="zh-CN" altLang="en-US"/>
        </a:p>
      </dgm:t>
    </dgm:pt>
    <dgm:pt modelId="{F94BA585-3640-47EB-9961-5DE8FEDD21C5}" type="pres">
      <dgm:prSet presAssocID="{EFC2F78C-7446-44E9-AE01-4B3504420760}" presName="gear3tx" presStyleLbl="node1" presStyleIdx="2" presStyleCnt="3">
        <dgm:presLayoutVars>
          <dgm:chMax val="1"/>
          <dgm:bulletEnabled val="1"/>
        </dgm:presLayoutVars>
      </dgm:prSet>
      <dgm:spPr/>
      <dgm:t>
        <a:bodyPr/>
        <a:lstStyle/>
        <a:p>
          <a:endParaRPr lang="zh-CN" altLang="en-US"/>
        </a:p>
      </dgm:t>
    </dgm:pt>
    <dgm:pt modelId="{EA087024-2283-4780-9C8C-7265DA1E5390}" type="pres">
      <dgm:prSet presAssocID="{EFC2F78C-7446-44E9-AE01-4B3504420760}" presName="gear3srcNode" presStyleLbl="node1" presStyleIdx="2" presStyleCnt="3"/>
      <dgm:spPr/>
      <dgm:t>
        <a:bodyPr/>
        <a:lstStyle/>
        <a:p>
          <a:endParaRPr lang="zh-CN" altLang="en-US"/>
        </a:p>
      </dgm:t>
    </dgm:pt>
    <dgm:pt modelId="{E09BFE96-CB91-472B-BFA6-64079FA00E63}" type="pres">
      <dgm:prSet presAssocID="{EFC2F78C-7446-44E9-AE01-4B3504420760}" presName="gear3dstNode" presStyleLbl="node1" presStyleIdx="2" presStyleCnt="3"/>
      <dgm:spPr/>
      <dgm:t>
        <a:bodyPr/>
        <a:lstStyle/>
        <a:p>
          <a:endParaRPr lang="zh-CN" altLang="en-US"/>
        </a:p>
      </dgm:t>
    </dgm:pt>
    <dgm:pt modelId="{F981BC18-991B-419D-BA96-021B18A4D537}" type="pres">
      <dgm:prSet presAssocID="{1635B0AD-3800-486D-84DB-357BC594FC9D}" presName="connector1" presStyleLbl="sibTrans2D1" presStyleIdx="0" presStyleCnt="3"/>
      <dgm:spPr/>
      <dgm:t>
        <a:bodyPr/>
        <a:lstStyle/>
        <a:p>
          <a:endParaRPr lang="zh-CN" altLang="en-US"/>
        </a:p>
      </dgm:t>
    </dgm:pt>
    <dgm:pt modelId="{06E0EEC5-DACE-4B41-9722-6FF38B88A532}" type="pres">
      <dgm:prSet presAssocID="{4122ECEB-3EAB-4BC7-BA0F-98223EA13CC9}" presName="connector2" presStyleLbl="sibTrans2D1" presStyleIdx="1" presStyleCnt="3"/>
      <dgm:spPr/>
      <dgm:t>
        <a:bodyPr/>
        <a:lstStyle/>
        <a:p>
          <a:endParaRPr lang="zh-CN" altLang="en-US"/>
        </a:p>
      </dgm:t>
    </dgm:pt>
    <dgm:pt modelId="{6F73A65E-8EBF-4E4D-A290-7A797C4364DD}" type="pres">
      <dgm:prSet presAssocID="{2C2B98BE-5A88-4D1C-9BE2-5E2765646473}" presName="connector3" presStyleLbl="sibTrans2D1" presStyleIdx="2" presStyleCnt="3"/>
      <dgm:spPr/>
      <dgm:t>
        <a:bodyPr/>
        <a:lstStyle/>
        <a:p>
          <a:endParaRPr lang="zh-CN" altLang="en-US"/>
        </a:p>
      </dgm:t>
    </dgm:pt>
  </dgm:ptLst>
  <dgm:cxnLst>
    <dgm:cxn modelId="{B8729FDD-0D98-425C-8C18-2866B8D44740}" type="presOf" srcId="{E33211EC-DC2D-416F-9676-A6DF0301FB38}" destId="{7D209D3A-369F-447E-A0D2-025CD32EC24A}" srcOrd="0" destOrd="0" presId="urn:microsoft.com/office/officeart/2005/8/layout/gear1"/>
    <dgm:cxn modelId="{B1B1BACA-29D3-49D3-99BA-48A3FDF79D99}" type="presOf" srcId="{EFC2F78C-7446-44E9-AE01-4B3504420760}" destId="{4D3AEB63-516F-40B9-BAA2-47E3D8E0FD28}" srcOrd="0" destOrd="0" presId="urn:microsoft.com/office/officeart/2005/8/layout/gear1"/>
    <dgm:cxn modelId="{02660A05-2261-46C5-9E55-7330E075A4C3}" srcId="{E33211EC-DC2D-416F-9676-A6DF0301FB38}" destId="{EFC2F78C-7446-44E9-AE01-4B3504420760}" srcOrd="2" destOrd="0" parTransId="{252F2AB1-F666-4D6D-BEB1-AD5C769E8DD1}" sibTransId="{2C2B98BE-5A88-4D1C-9BE2-5E2765646473}"/>
    <dgm:cxn modelId="{DBA10052-4592-412E-802F-48F71582A437}" srcId="{E33211EC-DC2D-416F-9676-A6DF0301FB38}" destId="{E2036530-43D2-4D62-AA60-2306947E134F}" srcOrd="0" destOrd="0" parTransId="{78AA1792-2378-473C-B635-409EFF8CDA7D}" sibTransId="{1635B0AD-3800-486D-84DB-357BC594FC9D}"/>
    <dgm:cxn modelId="{2113BA92-5DEC-44E2-9D6C-8F18C2176927}" type="presOf" srcId="{0A14269F-0489-4FE9-9E08-52AB363B7E7D}" destId="{68B223BA-0F51-4BDE-B92C-54D956DE94B1}" srcOrd="1" destOrd="0" presId="urn:microsoft.com/office/officeart/2005/8/layout/gear1"/>
    <dgm:cxn modelId="{7947C54A-48C5-40D5-B150-D1A56991F084}" type="presOf" srcId="{4122ECEB-3EAB-4BC7-BA0F-98223EA13CC9}" destId="{06E0EEC5-DACE-4B41-9722-6FF38B88A532}" srcOrd="0" destOrd="0" presId="urn:microsoft.com/office/officeart/2005/8/layout/gear1"/>
    <dgm:cxn modelId="{40400903-0E06-4C04-9B46-4E11FBE2E4C1}" type="presOf" srcId="{EFC2F78C-7446-44E9-AE01-4B3504420760}" destId="{EA087024-2283-4780-9C8C-7265DA1E5390}" srcOrd="2" destOrd="0" presId="urn:microsoft.com/office/officeart/2005/8/layout/gear1"/>
    <dgm:cxn modelId="{FB8181DF-1FCC-44C7-98F0-CCCA356ADC5A}" type="presOf" srcId="{E2036530-43D2-4D62-AA60-2306947E134F}" destId="{6745EA0E-1007-4AD5-8161-D4A1E525A9E7}" srcOrd="1" destOrd="0" presId="urn:microsoft.com/office/officeart/2005/8/layout/gear1"/>
    <dgm:cxn modelId="{99B09E2D-2ED6-4FFD-8A62-E650BEF36FA2}" type="presOf" srcId="{2C2B98BE-5A88-4D1C-9BE2-5E2765646473}" destId="{6F73A65E-8EBF-4E4D-A290-7A797C4364DD}" srcOrd="0" destOrd="0" presId="urn:microsoft.com/office/officeart/2005/8/layout/gear1"/>
    <dgm:cxn modelId="{4EC9D434-550E-4A8F-8075-F6123F70CDD3}" type="presOf" srcId="{E2036530-43D2-4D62-AA60-2306947E134F}" destId="{5BC5D48B-DEB1-4425-8B4B-3EE0F35F5F59}" srcOrd="2" destOrd="0" presId="urn:microsoft.com/office/officeart/2005/8/layout/gear1"/>
    <dgm:cxn modelId="{606A58FE-3567-446F-B8C5-651493936F18}" type="presOf" srcId="{1635B0AD-3800-486D-84DB-357BC594FC9D}" destId="{F981BC18-991B-419D-BA96-021B18A4D537}" srcOrd="0" destOrd="0" presId="urn:microsoft.com/office/officeart/2005/8/layout/gear1"/>
    <dgm:cxn modelId="{FC2122E5-3DBE-448F-AFFC-6B52E6F72A5D}" type="presOf" srcId="{0A14269F-0489-4FE9-9E08-52AB363B7E7D}" destId="{06C75506-3177-49A9-9828-75EF6A69CE61}" srcOrd="0" destOrd="0" presId="urn:microsoft.com/office/officeart/2005/8/layout/gear1"/>
    <dgm:cxn modelId="{78567260-2AF0-478D-8C7C-E8EA57E3895A}" type="presOf" srcId="{EFC2F78C-7446-44E9-AE01-4B3504420760}" destId="{E09BFE96-CB91-472B-BFA6-64079FA00E63}" srcOrd="3" destOrd="0" presId="urn:microsoft.com/office/officeart/2005/8/layout/gear1"/>
    <dgm:cxn modelId="{EB6D7664-3F46-4BE1-947A-03D126AB6C17}" type="presOf" srcId="{EFC2F78C-7446-44E9-AE01-4B3504420760}" destId="{F94BA585-3640-47EB-9961-5DE8FEDD21C5}" srcOrd="1" destOrd="0" presId="urn:microsoft.com/office/officeart/2005/8/layout/gear1"/>
    <dgm:cxn modelId="{D06699E6-C8CF-4B94-8D9E-381B92149B88}" type="presOf" srcId="{E2036530-43D2-4D62-AA60-2306947E134F}" destId="{55E01024-AB50-4E28-8D87-7263307E5306}" srcOrd="0" destOrd="0" presId="urn:microsoft.com/office/officeart/2005/8/layout/gear1"/>
    <dgm:cxn modelId="{BC2C8BDA-72BF-40CD-917B-85980A85E4AA}" srcId="{E33211EC-DC2D-416F-9676-A6DF0301FB38}" destId="{0A14269F-0489-4FE9-9E08-52AB363B7E7D}" srcOrd="1" destOrd="0" parTransId="{829049E0-4923-40E6-88A1-45F763025D5A}" sibTransId="{4122ECEB-3EAB-4BC7-BA0F-98223EA13CC9}"/>
    <dgm:cxn modelId="{45B2C388-A38B-4C38-B3FC-F250F358AD39}" type="presOf" srcId="{0A14269F-0489-4FE9-9E08-52AB363B7E7D}" destId="{97F0C065-8558-4AB4-9E5C-9CFF173B0742}" srcOrd="2" destOrd="0" presId="urn:microsoft.com/office/officeart/2005/8/layout/gear1"/>
    <dgm:cxn modelId="{32F18DAD-4C84-4087-830E-DC7600C6F7D0}" type="presParOf" srcId="{7D209D3A-369F-447E-A0D2-025CD32EC24A}" destId="{55E01024-AB50-4E28-8D87-7263307E5306}" srcOrd="0" destOrd="0" presId="urn:microsoft.com/office/officeart/2005/8/layout/gear1"/>
    <dgm:cxn modelId="{0ED50EA4-D149-4C1A-93D9-777ACDB0CA4A}" type="presParOf" srcId="{7D209D3A-369F-447E-A0D2-025CD32EC24A}" destId="{6745EA0E-1007-4AD5-8161-D4A1E525A9E7}" srcOrd="1" destOrd="0" presId="urn:microsoft.com/office/officeart/2005/8/layout/gear1"/>
    <dgm:cxn modelId="{A49F3542-F090-4A1D-BEBC-286BD6FFF63A}" type="presParOf" srcId="{7D209D3A-369F-447E-A0D2-025CD32EC24A}" destId="{5BC5D48B-DEB1-4425-8B4B-3EE0F35F5F59}" srcOrd="2" destOrd="0" presId="urn:microsoft.com/office/officeart/2005/8/layout/gear1"/>
    <dgm:cxn modelId="{D05638A5-C68D-4312-9DCE-26A53BE5C630}" type="presParOf" srcId="{7D209D3A-369F-447E-A0D2-025CD32EC24A}" destId="{06C75506-3177-49A9-9828-75EF6A69CE61}" srcOrd="3" destOrd="0" presId="urn:microsoft.com/office/officeart/2005/8/layout/gear1"/>
    <dgm:cxn modelId="{56BD77C3-6D72-43FB-B3DA-0DFCE89B8AD6}" type="presParOf" srcId="{7D209D3A-369F-447E-A0D2-025CD32EC24A}" destId="{68B223BA-0F51-4BDE-B92C-54D956DE94B1}" srcOrd="4" destOrd="0" presId="urn:microsoft.com/office/officeart/2005/8/layout/gear1"/>
    <dgm:cxn modelId="{0DB7F740-A7C5-4505-9B88-2403803B4F12}" type="presParOf" srcId="{7D209D3A-369F-447E-A0D2-025CD32EC24A}" destId="{97F0C065-8558-4AB4-9E5C-9CFF173B0742}" srcOrd="5" destOrd="0" presId="urn:microsoft.com/office/officeart/2005/8/layout/gear1"/>
    <dgm:cxn modelId="{4BE9BAFD-2114-4B60-88F3-BF5D812332AF}" type="presParOf" srcId="{7D209D3A-369F-447E-A0D2-025CD32EC24A}" destId="{4D3AEB63-516F-40B9-BAA2-47E3D8E0FD28}" srcOrd="6" destOrd="0" presId="urn:microsoft.com/office/officeart/2005/8/layout/gear1"/>
    <dgm:cxn modelId="{6A4B072B-78D5-48B9-9F77-DC085521705A}" type="presParOf" srcId="{7D209D3A-369F-447E-A0D2-025CD32EC24A}" destId="{F94BA585-3640-47EB-9961-5DE8FEDD21C5}" srcOrd="7" destOrd="0" presId="urn:microsoft.com/office/officeart/2005/8/layout/gear1"/>
    <dgm:cxn modelId="{1F36562E-F60E-417A-9362-BCCCF1BB0A97}" type="presParOf" srcId="{7D209D3A-369F-447E-A0D2-025CD32EC24A}" destId="{EA087024-2283-4780-9C8C-7265DA1E5390}" srcOrd="8" destOrd="0" presId="urn:microsoft.com/office/officeart/2005/8/layout/gear1"/>
    <dgm:cxn modelId="{6D66E9CE-54EA-45F4-BD17-C4561762EACE}" type="presParOf" srcId="{7D209D3A-369F-447E-A0D2-025CD32EC24A}" destId="{E09BFE96-CB91-472B-BFA6-64079FA00E63}" srcOrd="9" destOrd="0" presId="urn:microsoft.com/office/officeart/2005/8/layout/gear1"/>
    <dgm:cxn modelId="{2973D958-984C-4928-B809-A2C613FFBB56}" type="presParOf" srcId="{7D209D3A-369F-447E-A0D2-025CD32EC24A}" destId="{F981BC18-991B-419D-BA96-021B18A4D537}" srcOrd="10" destOrd="0" presId="urn:microsoft.com/office/officeart/2005/8/layout/gear1"/>
    <dgm:cxn modelId="{968054D1-E09B-4347-8E1D-F404665E1518}" type="presParOf" srcId="{7D209D3A-369F-447E-A0D2-025CD32EC24A}" destId="{06E0EEC5-DACE-4B41-9722-6FF38B88A532}" srcOrd="11" destOrd="0" presId="urn:microsoft.com/office/officeart/2005/8/layout/gear1"/>
    <dgm:cxn modelId="{7D5A60F5-7D72-4342-B5BA-EDE0CDD42127}" type="presParOf" srcId="{7D209D3A-369F-447E-A0D2-025CD32EC24A}" destId="{6F73A65E-8EBF-4E4D-A290-7A797C4364DD}" srcOrd="12" destOrd="0" presId="urn:microsoft.com/office/officeart/2005/8/layout/gear1"/>
  </dgm:cxnLst>
  <dgm:bg/>
  <dgm:whole/>
</dgm:dataModel>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E49F1F-C9B5-408B-B009-AA9F1C93FA22}" type="datetimeFigureOut">
              <a:rPr lang="zh-CN" altLang="en-US" smtClean="0"/>
              <a:pPr/>
              <a:t>2009-1-17</a:t>
            </a:fld>
            <a:endParaRPr lang="zh-CN"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20EF5F-0FD8-4D91-A139-FD46A856DB0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dirty="0"/>
          </a:p>
        </p:txBody>
      </p:sp>
      <p:sp>
        <p:nvSpPr>
          <p:cNvPr id="4" name="Slide Number Placeholder 3"/>
          <p:cNvSpPr>
            <a:spLocks noGrp="1"/>
          </p:cNvSpPr>
          <p:nvPr>
            <p:ph type="sldNum" sz="quarter" idx="10"/>
          </p:nvPr>
        </p:nvSpPr>
        <p:spPr/>
        <p:txBody>
          <a:bodyPr/>
          <a:lstStyle/>
          <a:p>
            <a:fld id="{7220EF5F-0FD8-4D91-A139-FD46A856DB06}" type="slidenum">
              <a:rPr lang="zh-CN" altLang="en-US" smtClean="0"/>
              <a:pPr/>
              <a:t>75</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2">
        <a:schemeClr val="bg1"/>
      </p:bgRef>
    </p:bg>
    <p:spTree>
      <p:nvGrpSpPr>
        <p:cNvPr id="1" name=""/>
        <p:cNvGrpSpPr/>
        <p:nvPr/>
      </p:nvGrpSpPr>
      <p:grpSpPr>
        <a:xfrm>
          <a:off x="0" y="0"/>
          <a:ext cx="0" cy="0"/>
          <a:chOff x="0" y="0"/>
          <a:chExt cx="0" cy="0"/>
        </a:xfrm>
      </p:grpSpPr>
      <p:sp>
        <p:nvSpPr>
          <p:cNvPr id="8" name="矩形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直接连接符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标题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zh-CN" altLang="en-US" smtClean="0"/>
              <a:t>单击此处编辑母版标题样式</a:t>
            </a:r>
            <a:endParaRPr kumimoji="0" lang="en-US"/>
          </a:p>
        </p:txBody>
      </p:sp>
      <p:sp>
        <p:nvSpPr>
          <p:cNvPr id="25" name="副标题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CN" altLang="en-US" smtClean="0"/>
              <a:t>单击此处编辑母版副标题样式</a:t>
            </a:r>
            <a:endParaRPr kumimoji="0" lang="en-US"/>
          </a:p>
        </p:txBody>
      </p:sp>
      <p:sp>
        <p:nvSpPr>
          <p:cNvPr id="31" name="日期占位符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CA7EAC2D-3EC8-4509-A798-BBDC9A9395B1}" type="datetimeFigureOut">
              <a:rPr lang="zh-CN" altLang="en-US" smtClean="0"/>
              <a:pPr/>
              <a:t>2009-1-17</a:t>
            </a:fld>
            <a:endParaRPr lang="zh-CN" altLang="en-US"/>
          </a:p>
        </p:txBody>
      </p:sp>
      <p:sp>
        <p:nvSpPr>
          <p:cNvPr id="18" name="页脚占位符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zh-CN" altLang="en-US"/>
          </a:p>
        </p:txBody>
      </p:sp>
      <p:sp>
        <p:nvSpPr>
          <p:cNvPr id="29" name="灯片编号占位符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9176D74-DF0F-418C-BF95-B016B3F6D6C5}"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CA7EAC2D-3EC8-4509-A798-BBDC9A9395B1}" type="datetimeFigureOut">
              <a:rPr lang="zh-CN" altLang="en-US" smtClean="0"/>
              <a:pPr/>
              <a:t>2009-1-17</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C9176D74-DF0F-418C-BF95-B016B3F6D6C5}"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53200" y="274955"/>
            <a:ext cx="1524000" cy="5851525"/>
          </a:xfrm>
        </p:spPr>
        <p:txBody>
          <a:bodyPr vert="eaVert" anchor="t"/>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42"/>
            <a:ext cx="6019800" cy="5851525"/>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4242816" y="6557946"/>
            <a:ext cx="2002464" cy="226902"/>
          </a:xfrm>
        </p:spPr>
        <p:txBody>
          <a:bodyPr/>
          <a:lstStyle>
            <a:extLst/>
          </a:lstStyle>
          <a:p>
            <a:fld id="{CA7EAC2D-3EC8-4509-A798-BBDC9A9395B1}" type="datetimeFigureOut">
              <a:rPr lang="zh-CN" altLang="en-US" smtClean="0"/>
              <a:pPr/>
              <a:t>2009-1-17</a:t>
            </a:fld>
            <a:endParaRPr lang="zh-CN" altLang="en-US"/>
          </a:p>
        </p:txBody>
      </p:sp>
      <p:sp>
        <p:nvSpPr>
          <p:cNvPr id="5" name="页脚占位符 4"/>
          <p:cNvSpPr>
            <a:spLocks noGrp="1"/>
          </p:cNvSpPr>
          <p:nvPr>
            <p:ph type="ftr" sz="quarter" idx="11"/>
          </p:nvPr>
        </p:nvSpPr>
        <p:spPr>
          <a:xfrm>
            <a:off x="457200" y="6556248"/>
            <a:ext cx="3657600" cy="228600"/>
          </a:xfrm>
        </p:spPr>
        <p:txBody>
          <a:bodyPr/>
          <a:lstStyle>
            <a:extLst/>
          </a:lstStyle>
          <a:p>
            <a:endParaRPr lang="zh-CN" altLang="en-US"/>
          </a:p>
        </p:txBody>
      </p:sp>
      <p:sp>
        <p:nvSpPr>
          <p:cNvPr id="6" name="灯片编号占位符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9176D74-DF0F-418C-BF95-B016B3F6D6C5}"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CA7EAC2D-3EC8-4509-A798-BBDC9A9395B1}" type="datetimeFigureOut">
              <a:rPr lang="zh-CN" altLang="en-US" smtClean="0"/>
              <a:pPr/>
              <a:t>2009-1-17</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C9176D74-DF0F-418C-BF95-B016B3F6D6C5}"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1">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CA7EAC2D-3EC8-4509-A798-BBDC9A9395B1}" type="datetimeFigureOut">
              <a:rPr lang="zh-CN" altLang="en-US" smtClean="0"/>
              <a:pPr/>
              <a:t>2009-1-17</a:t>
            </a:fld>
            <a:endParaRPr lang="zh-CN" altLang="en-US"/>
          </a:p>
        </p:txBody>
      </p:sp>
      <p:sp>
        <p:nvSpPr>
          <p:cNvPr id="5" name="页脚占位符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zh-CN" altLang="en-US"/>
          </a:p>
        </p:txBody>
      </p:sp>
      <p:sp>
        <p:nvSpPr>
          <p:cNvPr id="6" name="灯片编号占位符 5"/>
          <p:cNvSpPr>
            <a:spLocks noGrp="1"/>
          </p:cNvSpPr>
          <p:nvPr>
            <p:ph type="sldNum" sz="quarter" idx="12"/>
          </p:nvPr>
        </p:nvSpPr>
        <p:spPr>
          <a:xfrm>
            <a:off x="6733952" y="6555112"/>
            <a:ext cx="588336" cy="228600"/>
          </a:xfrm>
        </p:spPr>
        <p:txBody>
          <a:bodyPr/>
          <a:lstStyle>
            <a:extLst/>
          </a:lstStyle>
          <a:p>
            <a:fld id="{C9176D74-DF0F-418C-BF95-B016B3F6D6C5}"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320040"/>
            <a:ext cx="7242048" cy="1143000"/>
          </a:xfrm>
        </p:spPr>
        <p:txBody>
          <a:bodyPr/>
          <a:lstStyle>
            <a:extLst/>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extLst/>
          </a:lstStyle>
          <a:p>
            <a:fld id="{CA7EAC2D-3EC8-4509-A798-BBDC9A9395B1}" type="datetimeFigureOut">
              <a:rPr lang="zh-CN" altLang="en-US" smtClean="0"/>
              <a:pPr/>
              <a:t>2009-1-17</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C9176D74-DF0F-418C-BF95-B016B3F6D6C5}"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320040"/>
            <a:ext cx="7242048" cy="1143000"/>
          </a:xfrm>
        </p:spPr>
        <p:txBody>
          <a:bodyPr anchor="b"/>
          <a:lstStyle>
            <a:lvl1pPr>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extLst/>
          </a:lstStyle>
          <a:p>
            <a:fld id="{CA7EAC2D-3EC8-4509-A798-BBDC9A9395B1}" type="datetimeFigureOut">
              <a:rPr lang="zh-CN" altLang="en-US" smtClean="0"/>
              <a:pPr/>
              <a:t>2009-1-17</a:t>
            </a:fld>
            <a:endParaRPr lang="zh-CN" altLang="en-US"/>
          </a:p>
        </p:txBody>
      </p:sp>
      <p:sp>
        <p:nvSpPr>
          <p:cNvPr id="8" name="页脚占位符 7"/>
          <p:cNvSpPr>
            <a:spLocks noGrp="1"/>
          </p:cNvSpPr>
          <p:nvPr>
            <p:ph type="ftr" sz="quarter" idx="11"/>
          </p:nvPr>
        </p:nvSpPr>
        <p:spPr/>
        <p:txBody>
          <a:bodyPr/>
          <a:lstStyle>
            <a:extLst/>
          </a:lstStyle>
          <a:p>
            <a:endParaRPr lang="zh-CN" altLang="en-US"/>
          </a:p>
        </p:txBody>
      </p:sp>
      <p:sp>
        <p:nvSpPr>
          <p:cNvPr id="9" name="灯片编号占位符 8"/>
          <p:cNvSpPr>
            <a:spLocks noGrp="1"/>
          </p:cNvSpPr>
          <p:nvPr>
            <p:ph type="sldNum" sz="quarter" idx="12"/>
          </p:nvPr>
        </p:nvSpPr>
        <p:spPr/>
        <p:txBody>
          <a:bodyPr/>
          <a:lstStyle>
            <a:extLst/>
          </a:lstStyle>
          <a:p>
            <a:fld id="{C9176D74-DF0F-418C-BF95-B016B3F6D6C5}"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320040"/>
            <a:ext cx="7242048" cy="1143000"/>
          </a:xfrm>
        </p:spPr>
        <p:txBody>
          <a:bodyPr/>
          <a:lstStyle>
            <a:extLst/>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extLst/>
          </a:lstStyle>
          <a:p>
            <a:fld id="{CA7EAC2D-3EC8-4509-A798-BBDC9A9395B1}" type="datetimeFigureOut">
              <a:rPr lang="zh-CN" altLang="en-US" smtClean="0"/>
              <a:pPr/>
              <a:t>2009-1-17</a:t>
            </a:fld>
            <a:endParaRPr lang="zh-CN" altLang="en-US"/>
          </a:p>
        </p:txBody>
      </p:sp>
      <p:sp>
        <p:nvSpPr>
          <p:cNvPr id="4" name="页脚占位符 3"/>
          <p:cNvSpPr>
            <a:spLocks noGrp="1"/>
          </p:cNvSpPr>
          <p:nvPr>
            <p:ph type="ftr" sz="quarter" idx="11"/>
          </p:nvPr>
        </p:nvSpPr>
        <p:spPr/>
        <p:txBody>
          <a:bodyPr/>
          <a:lstStyle>
            <a:extLst/>
          </a:lstStyle>
          <a:p>
            <a:endParaRPr lang="zh-CN" altLang="en-US"/>
          </a:p>
        </p:txBody>
      </p:sp>
      <p:sp>
        <p:nvSpPr>
          <p:cNvPr id="5" name="灯片编号占位符 4"/>
          <p:cNvSpPr>
            <a:spLocks noGrp="1"/>
          </p:cNvSpPr>
          <p:nvPr>
            <p:ph type="sldNum" sz="quarter" idx="12"/>
          </p:nvPr>
        </p:nvSpPr>
        <p:spPr/>
        <p:txBody>
          <a:bodyPr/>
          <a:lstStyle>
            <a:extLst/>
          </a:lstStyle>
          <a:p>
            <a:fld id="{C9176D74-DF0F-418C-BF95-B016B3F6D6C5}"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solidFill>
                  <a:schemeClr val="tx2"/>
                </a:solidFill>
              </a:defRPr>
            </a:lvl1pPr>
            <a:extLst/>
          </a:lstStyle>
          <a:p>
            <a:fld id="{CA7EAC2D-3EC8-4509-A798-BBDC9A9395B1}" type="datetimeFigureOut">
              <a:rPr lang="zh-CN" altLang="en-US" smtClean="0"/>
              <a:pPr/>
              <a:t>2009-1-17</a:t>
            </a:fld>
            <a:endParaRPr lang="zh-CN" altLang="en-US"/>
          </a:p>
        </p:txBody>
      </p:sp>
      <p:sp>
        <p:nvSpPr>
          <p:cNvPr id="3" name="页脚占位符 2"/>
          <p:cNvSpPr>
            <a:spLocks noGrp="1"/>
          </p:cNvSpPr>
          <p:nvPr>
            <p:ph type="ftr" sz="quarter" idx="11"/>
          </p:nvPr>
        </p:nvSpPr>
        <p:spPr/>
        <p:txBody>
          <a:bodyPr/>
          <a:lstStyle>
            <a:lvl1pPr>
              <a:defRPr>
                <a:solidFill>
                  <a:schemeClr val="tx2"/>
                </a:solidFill>
              </a:defRPr>
            </a:lvl1pPr>
            <a:extLst/>
          </a:lstStyle>
          <a:p>
            <a:endParaRPr lang="zh-CN" altLang="en-US"/>
          </a:p>
        </p:txBody>
      </p:sp>
      <p:sp>
        <p:nvSpPr>
          <p:cNvPr id="4" name="灯片编号占位符 3"/>
          <p:cNvSpPr>
            <a:spLocks noGrp="1"/>
          </p:cNvSpPr>
          <p:nvPr>
            <p:ph type="sldNum" sz="quarter" idx="12"/>
          </p:nvPr>
        </p:nvSpPr>
        <p:spPr/>
        <p:txBody>
          <a:bodyPr/>
          <a:lstStyle>
            <a:extLst/>
          </a:lstStyle>
          <a:p>
            <a:fld id="{C9176D74-DF0F-418C-BF95-B016B3F6D6C5}"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extLst/>
          </a:lstStyle>
          <a:p>
            <a:fld id="{CA7EAC2D-3EC8-4509-A798-BBDC9A9395B1}" type="datetimeFigureOut">
              <a:rPr lang="zh-CN" altLang="en-US" smtClean="0"/>
              <a:pPr/>
              <a:t>2009-1-17</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C9176D74-DF0F-418C-BF95-B016B3F6D6C5}"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Ref idx="1002">
        <a:schemeClr val="bg2"/>
      </p:bgRef>
    </p:bg>
    <p:spTree>
      <p:nvGrpSpPr>
        <p:cNvPr id="1" name=""/>
        <p:cNvGrpSpPr/>
        <p:nvPr/>
      </p:nvGrpSpPr>
      <p:grpSpPr>
        <a:xfrm>
          <a:off x="0" y="0"/>
          <a:ext cx="0" cy="0"/>
          <a:chOff x="0" y="0"/>
          <a:chExt cx="0" cy="0"/>
        </a:xfrm>
      </p:grpSpPr>
      <p:sp>
        <p:nvSpPr>
          <p:cNvPr id="8" name="矩形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矩形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标题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zh-CN" altLang="en-US" smtClean="0"/>
              <a:t>单击此处编辑母版标题样式</a:t>
            </a:r>
            <a:endParaRPr kumimoji="0" lang="en-US" dirty="0"/>
          </a:p>
        </p:txBody>
      </p:sp>
      <p:sp>
        <p:nvSpPr>
          <p:cNvPr id="4" name="文本占位符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zh-CN" altLang="en-US" smtClean="0"/>
              <a:t>单击此处编辑母版文本样式</a:t>
            </a:r>
          </a:p>
        </p:txBody>
      </p:sp>
      <p:sp>
        <p:nvSpPr>
          <p:cNvPr id="5" name="日期占位符 4"/>
          <p:cNvSpPr>
            <a:spLocks noGrp="1"/>
          </p:cNvSpPr>
          <p:nvPr>
            <p:ph type="dt" sz="half" idx="10"/>
          </p:nvPr>
        </p:nvSpPr>
        <p:spPr/>
        <p:txBody>
          <a:bodyPr/>
          <a:lstStyle>
            <a:extLst/>
          </a:lstStyle>
          <a:p>
            <a:fld id="{CA7EAC2D-3EC8-4509-A798-BBDC9A9395B1}" type="datetimeFigureOut">
              <a:rPr lang="zh-CN" altLang="en-US" smtClean="0"/>
              <a:pPr/>
              <a:t>2009-1-17</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C9176D74-DF0F-418C-BF95-B016B3F6D6C5}" type="slidenum">
              <a:rPr lang="zh-CN" altLang="en-US" smtClean="0"/>
              <a:pPr/>
              <a:t>‹#›</a:t>
            </a:fld>
            <a:endParaRPr lang="zh-CN" altLang="en-US"/>
          </a:p>
        </p:txBody>
      </p:sp>
      <p:sp>
        <p:nvSpPr>
          <p:cNvPr id="10" name="图片占位符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zh-CN" altLang="en-US" smtClean="0"/>
              <a:t>单击图标添加图片</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标题占位符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zh-CN" altLang="en-US" smtClean="0"/>
              <a:t>单击此处编辑母版标题样式</a:t>
            </a:r>
            <a:endParaRPr kumimoji="0" lang="en-US"/>
          </a:p>
        </p:txBody>
      </p:sp>
      <p:sp>
        <p:nvSpPr>
          <p:cNvPr id="31" name="文本占位符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27" name="日期占位符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A7EAC2D-3EC8-4509-A798-BBDC9A9395B1}" type="datetimeFigureOut">
              <a:rPr lang="zh-CN" altLang="en-US" smtClean="0"/>
              <a:pPr/>
              <a:t>2009-1-17</a:t>
            </a:fld>
            <a:endParaRPr lang="zh-CN" altLang="en-US"/>
          </a:p>
        </p:txBody>
      </p:sp>
      <p:sp>
        <p:nvSpPr>
          <p:cNvPr id="4" name="页脚占位符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zh-CN" altLang="en-US"/>
          </a:p>
        </p:txBody>
      </p:sp>
      <p:sp>
        <p:nvSpPr>
          <p:cNvPr id="16" name="灯片编号占位符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9176D74-DF0F-418C-BF95-B016B3F6D6C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zh-CN" altLang="en-US" dirty="0" smtClean="0"/>
              <a:t>寒假培训（一）</a:t>
            </a:r>
            <a:endParaRPr lang="zh-CN" altLang="en-US" dirty="0"/>
          </a:p>
        </p:txBody>
      </p:sp>
      <p:sp>
        <p:nvSpPr>
          <p:cNvPr id="3" name="Subtitle 2"/>
          <p:cNvSpPr>
            <a:spLocks noGrp="1"/>
          </p:cNvSpPr>
          <p:nvPr>
            <p:ph type="subTitle" idx="1"/>
          </p:nvPr>
        </p:nvSpPr>
        <p:spPr/>
        <p:txBody>
          <a:bodyPr/>
          <a:lstStyle/>
          <a:p>
            <a:r>
              <a:rPr lang="zh-CN" altLang="en-US" dirty="0" smtClean="0"/>
              <a:t>学校发展规划</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3</a:t>
            </a:r>
            <a:r>
              <a:rPr lang="zh-CN" altLang="en-US" dirty="0" smtClean="0"/>
              <a:t>、培养适应现代社会要求的“新人”，新教育思想家更倾向于“精英”的培养，这种“精英”具有现代社会的特征，同时又是自足自立自由的人。</a:t>
            </a:r>
            <a:endParaRPr lang="zh-CN" alt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zh-CN" altLang="en-US" dirty="0" smtClean="0"/>
              <a:t>秉承实验文化，创建师生和谐发展的学习型共同体</a:t>
            </a:r>
            <a:r>
              <a:rPr lang="en-US" altLang="zh-CN" dirty="0" smtClean="0"/>
              <a:t/>
            </a:r>
            <a:br>
              <a:rPr lang="en-US" altLang="zh-CN" dirty="0" smtClean="0"/>
            </a:br>
            <a:endParaRPr lang="zh-CN" altLang="en-US" dirty="0"/>
          </a:p>
        </p:txBody>
      </p:sp>
      <p:sp>
        <p:nvSpPr>
          <p:cNvPr id="5" name="Subtitle 4"/>
          <p:cNvSpPr>
            <a:spLocks noGrp="1"/>
          </p:cNvSpPr>
          <p:nvPr>
            <p:ph type="subTitle" idx="1"/>
          </p:nvPr>
        </p:nvSpPr>
        <p:spPr/>
        <p:txBody>
          <a:bodyPr/>
          <a:lstStyle/>
          <a:p>
            <a:endParaRPr lang="zh-CN" alt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1</a:t>
            </a:r>
            <a:r>
              <a:rPr lang="zh-CN" altLang="en-US" dirty="0" smtClean="0"/>
              <a:t>、办学前瞻创新：</a:t>
            </a:r>
            <a:endParaRPr lang="zh-CN" altLang="en-US" dirty="0"/>
          </a:p>
        </p:txBody>
      </p:sp>
      <p:sp>
        <p:nvSpPr>
          <p:cNvPr id="3" name="Content Placeholder 2"/>
          <p:cNvSpPr>
            <a:spLocks noGrp="1"/>
          </p:cNvSpPr>
          <p:nvPr>
            <p:ph idx="1"/>
          </p:nvPr>
        </p:nvSpPr>
        <p:spPr/>
        <p:txBody>
          <a:bodyPr/>
          <a:lstStyle/>
          <a:p>
            <a:r>
              <a:rPr lang="zh-CN" altLang="en-US" dirty="0" smtClean="0"/>
              <a:t>文化立校：实验的学校文化、“实验”的教师文化。</a:t>
            </a:r>
            <a:endParaRPr lang="en-US" altLang="zh-CN" dirty="0" smtClean="0"/>
          </a:p>
          <a:p>
            <a:endParaRPr lang="en-US" altLang="zh-CN" dirty="0" smtClean="0"/>
          </a:p>
          <a:p>
            <a:r>
              <a:rPr lang="zh-CN" altLang="en-US" dirty="0" smtClean="0"/>
              <a:t>注重学生的整体发展；</a:t>
            </a:r>
            <a:endParaRPr lang="en-US" altLang="zh-CN" dirty="0" smtClean="0"/>
          </a:p>
          <a:p>
            <a:endParaRPr lang="en-US" altLang="zh-CN" dirty="0" smtClean="0"/>
          </a:p>
          <a:p>
            <a:r>
              <a:rPr lang="zh-CN" altLang="en-US" dirty="0" smtClean="0"/>
              <a:t>注重学习共同体建设，使学校、教师和学生的全体成功。</a:t>
            </a:r>
            <a:endParaRPr lang="zh-CN" alt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图示：全体成功</a:t>
            </a:r>
            <a:endParaRPr lang="zh-CN" altLang="en-US" dirty="0"/>
          </a:p>
        </p:txBody>
      </p:sp>
      <p:graphicFrame>
        <p:nvGraphicFramePr>
          <p:cNvPr id="5" name="Content Placeholder 4"/>
          <p:cNvGraphicFramePr>
            <a:graphicFrameLocks noGrp="1"/>
          </p:cNvGraphicFramePr>
          <p:nvPr>
            <p:ph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CN" dirty="0" smtClean="0"/>
              <a:t>2</a:t>
            </a:r>
            <a:r>
              <a:rPr lang="zh-CN" altLang="en-US" dirty="0" smtClean="0"/>
              <a:t>、实验精致领先</a:t>
            </a:r>
            <a:endParaRPr lang="zh-CN" altLang="en-US" dirty="0"/>
          </a:p>
        </p:txBody>
      </p:sp>
      <p:sp>
        <p:nvSpPr>
          <p:cNvPr id="3" name="Content Placeholder 2"/>
          <p:cNvSpPr>
            <a:spLocks noGrp="1"/>
          </p:cNvSpPr>
          <p:nvPr>
            <p:ph idx="1"/>
          </p:nvPr>
        </p:nvSpPr>
        <p:spPr/>
        <p:txBody>
          <a:bodyPr/>
          <a:lstStyle/>
          <a:p>
            <a:r>
              <a:rPr lang="zh-CN" altLang="en-US" dirty="0" smtClean="0"/>
              <a:t>（</a:t>
            </a:r>
            <a:r>
              <a:rPr lang="en-US" altLang="zh-CN" dirty="0" smtClean="0"/>
              <a:t>1</a:t>
            </a:r>
            <a:r>
              <a:rPr lang="zh-CN" altLang="en-US" dirty="0" smtClean="0"/>
              <a:t>）注重事实性、描述性的实验和实证研究；</a:t>
            </a:r>
            <a:endParaRPr lang="en-US" altLang="zh-CN" dirty="0" smtClean="0"/>
          </a:p>
          <a:p>
            <a:endParaRPr lang="en-US" altLang="zh-CN" dirty="0" smtClean="0"/>
          </a:p>
          <a:p>
            <a:r>
              <a:rPr lang="zh-CN" altLang="en-US" dirty="0" smtClean="0"/>
              <a:t>（</a:t>
            </a:r>
            <a:r>
              <a:rPr lang="en-US" altLang="zh-CN" dirty="0" smtClean="0"/>
              <a:t>2</a:t>
            </a:r>
            <a:r>
              <a:rPr lang="zh-CN" altLang="en-US" dirty="0" smtClean="0"/>
              <a:t>）注重师生科学与人文（理性）精神的培育。</a:t>
            </a:r>
            <a:endParaRPr lang="en-US" altLang="zh-CN" dirty="0" smtClean="0"/>
          </a:p>
          <a:p>
            <a:pPr>
              <a:buNone/>
            </a:pPr>
            <a:endParaRPr lang="zh-CN" alt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CN" dirty="0" smtClean="0"/>
              <a:t>3</a:t>
            </a:r>
            <a:r>
              <a:rPr lang="zh-CN" altLang="en-US" dirty="0" smtClean="0"/>
              <a:t>、教师专业发展</a:t>
            </a:r>
            <a:endParaRPr lang="zh-CN" altLang="en-US" dirty="0"/>
          </a:p>
        </p:txBody>
      </p:sp>
      <p:sp>
        <p:nvSpPr>
          <p:cNvPr id="3" name="Content Placeholder 2"/>
          <p:cNvSpPr>
            <a:spLocks noGrp="1"/>
          </p:cNvSpPr>
          <p:nvPr>
            <p:ph idx="1"/>
          </p:nvPr>
        </p:nvSpPr>
        <p:spPr/>
        <p:txBody>
          <a:bodyPr>
            <a:normAutofit/>
          </a:bodyPr>
          <a:lstStyle/>
          <a:p>
            <a:r>
              <a:rPr lang="zh-CN" altLang="en-US" dirty="0" smtClean="0"/>
              <a:t>（</a:t>
            </a:r>
            <a:r>
              <a:rPr lang="en-US" altLang="zh-CN" dirty="0" smtClean="0"/>
              <a:t>1</a:t>
            </a:r>
            <a:r>
              <a:rPr lang="zh-CN" altLang="en-US" dirty="0" smtClean="0"/>
              <a:t>）打造一支“乐学习、善教学、懂实验、会研究、能创新”的师资队伍；</a:t>
            </a:r>
            <a:endParaRPr lang="en-US" altLang="zh-CN" dirty="0" smtClean="0"/>
          </a:p>
          <a:p>
            <a:endParaRPr lang="en-US" altLang="zh-CN" dirty="0" smtClean="0"/>
          </a:p>
          <a:p>
            <a:r>
              <a:rPr lang="zh-CN" altLang="en-US" dirty="0" smtClean="0"/>
              <a:t>（</a:t>
            </a:r>
            <a:r>
              <a:rPr lang="en-US" altLang="zh-CN" dirty="0" smtClean="0"/>
              <a:t>2</a:t>
            </a:r>
            <a:r>
              <a:rPr lang="zh-CN" altLang="en-US" dirty="0" smtClean="0"/>
              <a:t>）把教师视为一个整体的人加以培养，使教师充满灵性，教师才能作为一个完整的个体发挥“以心传心”的教育力量，通过自我活生生的现实影响学生。</a:t>
            </a:r>
            <a:endParaRPr lang="en-US" altLang="zh-CN" dirty="0" smtClean="0"/>
          </a:p>
          <a:p>
            <a:endParaRPr lang="en-US" altLang="zh-CN" dirty="0" smtClean="0"/>
          </a:p>
          <a:p>
            <a:endParaRPr lang="en-US" altLang="zh-CN" dirty="0" smtClean="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CN" dirty="0" smtClean="0"/>
              <a:t>4</a:t>
            </a:r>
            <a:r>
              <a:rPr lang="zh-CN" altLang="en-US" dirty="0" smtClean="0"/>
              <a:t>、学生展能成志</a:t>
            </a:r>
            <a:endParaRPr lang="zh-CN" altLang="en-US" dirty="0"/>
          </a:p>
        </p:txBody>
      </p:sp>
      <p:sp>
        <p:nvSpPr>
          <p:cNvPr id="3" name="Content Placeholder 2"/>
          <p:cNvSpPr>
            <a:spLocks noGrp="1"/>
          </p:cNvSpPr>
          <p:nvPr>
            <p:ph idx="1"/>
          </p:nvPr>
        </p:nvSpPr>
        <p:spPr/>
        <p:txBody>
          <a:bodyPr>
            <a:normAutofit/>
          </a:bodyPr>
          <a:lstStyle/>
          <a:p>
            <a:r>
              <a:rPr lang="zh-CN" altLang="en-US" dirty="0" smtClean="0"/>
              <a:t>（</a:t>
            </a:r>
            <a:r>
              <a:rPr lang="en-US" altLang="zh-CN" dirty="0" smtClean="0"/>
              <a:t>1</a:t>
            </a:r>
            <a:r>
              <a:rPr lang="zh-CN" altLang="en-US" dirty="0" smtClean="0"/>
              <a:t>）把学生培养成“整体平衡发展”的终身学习者。</a:t>
            </a:r>
            <a:endParaRPr lang="en-US" altLang="zh-CN" dirty="0" smtClean="0"/>
          </a:p>
          <a:p>
            <a:endParaRPr lang="en-US" altLang="zh-CN" dirty="0" smtClean="0"/>
          </a:p>
          <a:p>
            <a:r>
              <a:rPr lang="zh-CN" altLang="en-US" dirty="0" smtClean="0"/>
              <a:t>（</a:t>
            </a:r>
            <a:r>
              <a:rPr lang="en-US" altLang="zh-CN" dirty="0" smtClean="0"/>
              <a:t>2</a:t>
            </a:r>
            <a:r>
              <a:rPr lang="zh-CN" altLang="en-US" dirty="0" smtClean="0"/>
              <a:t>）摒弃传统教育理论的二元对立的思维方式身和心、认知与情感、理性和直觉、科学和艺术、个人和社会、人类和自然等。恢复精神、情感、直觉、艺术等因素在教育领域的地位。</a:t>
            </a:r>
            <a:endParaRPr lang="zh-CN" alt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a:bodyPr>
          <a:lstStyle/>
          <a:p>
            <a:r>
              <a:rPr lang="zh-CN" altLang="en-US" dirty="0" smtClean="0"/>
              <a:t>（</a:t>
            </a:r>
            <a:r>
              <a:rPr lang="en-US" altLang="zh-CN" dirty="0" smtClean="0"/>
              <a:t>3</a:t>
            </a:r>
            <a:r>
              <a:rPr lang="zh-CN" altLang="en-US" dirty="0" smtClean="0"/>
              <a:t>）学生的学习是与教师、文本以及自我对话的过程。受教育是一个反思、创造意义、拓展自身生命力的过程。</a:t>
            </a:r>
            <a:endParaRPr lang="en-US" altLang="zh-CN" dirty="0" smtClean="0"/>
          </a:p>
          <a:p>
            <a:endParaRPr lang="en-US" altLang="zh-CN" dirty="0" smtClean="0"/>
          </a:p>
          <a:p>
            <a:r>
              <a:rPr lang="zh-CN" altLang="en-US" dirty="0" smtClean="0"/>
              <a:t>（</a:t>
            </a:r>
            <a:r>
              <a:rPr lang="en-US" altLang="zh-CN" dirty="0" smtClean="0"/>
              <a:t>4</a:t>
            </a:r>
            <a:r>
              <a:rPr lang="zh-CN" altLang="en-US" dirty="0" smtClean="0"/>
              <a:t>）使学习远离对推理、思考、分析和客观化的过分依赖，呼唤引入情感、主观性、身体感受力、直觉、移情、关爱和同情、联结和灵性的感受力等认知方式。</a:t>
            </a:r>
            <a:endParaRPr lang="en-US" altLang="zh-CN" dirty="0" smtClean="0"/>
          </a:p>
          <a:p>
            <a:endParaRPr lang="en-US" altLang="zh-CN" dirty="0" smtClean="0"/>
          </a:p>
          <a:p>
            <a:endParaRPr lang="zh-CN" alt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5</a:t>
            </a:r>
            <a:r>
              <a:rPr lang="zh-CN" altLang="en-US" dirty="0" smtClean="0"/>
              <a:t>、学习共同体</a:t>
            </a:r>
            <a:endParaRPr lang="zh-CN" altLang="en-US" dirty="0"/>
          </a:p>
        </p:txBody>
      </p:sp>
      <p:sp>
        <p:nvSpPr>
          <p:cNvPr id="3" name="Content Placeholder 2"/>
          <p:cNvSpPr>
            <a:spLocks noGrp="1"/>
          </p:cNvSpPr>
          <p:nvPr>
            <p:ph idx="1"/>
          </p:nvPr>
        </p:nvSpPr>
        <p:spPr/>
        <p:txBody>
          <a:bodyPr>
            <a:normAutofit/>
          </a:bodyPr>
          <a:lstStyle/>
          <a:p>
            <a:r>
              <a:rPr lang="en-US" altLang="zh-CN" dirty="0" smtClean="0"/>
              <a:t>1</a:t>
            </a:r>
            <a:r>
              <a:rPr lang="zh-CN" altLang="en-US" dirty="0" smtClean="0"/>
              <a:t>、</a:t>
            </a:r>
            <a:r>
              <a:rPr lang="en-US" dirty="0" smtClean="0"/>
              <a:t>Myers</a:t>
            </a:r>
            <a:r>
              <a:rPr lang="zh-CN" altLang="en-US" dirty="0" smtClean="0"/>
              <a:t>和</a:t>
            </a:r>
            <a:r>
              <a:rPr lang="en-US" dirty="0" smtClean="0"/>
              <a:t>Simpson</a:t>
            </a:r>
            <a:r>
              <a:rPr lang="zh-CN" altLang="en-US" dirty="0" smtClean="0"/>
              <a:t>在</a:t>
            </a:r>
            <a:r>
              <a:rPr lang="en-US" altLang="zh-CN" dirty="0" smtClean="0"/>
              <a:t>《</a:t>
            </a:r>
            <a:r>
              <a:rPr lang="zh-CN" altLang="en-US" dirty="0" smtClean="0"/>
              <a:t>重塑学校</a:t>
            </a:r>
            <a:r>
              <a:rPr lang="en-US" altLang="zh-CN" dirty="0" smtClean="0"/>
              <a:t>》</a:t>
            </a:r>
            <a:r>
              <a:rPr lang="zh-CN" altLang="en-US" dirty="0" smtClean="0"/>
              <a:t>一书中认为：学习共同体是“每一个人都在学习的文化氛围中，在其中，每个人都是一个完整的个体，每个参与者都为学习和共同受益而负责。”</a:t>
            </a:r>
            <a:endParaRPr lang="zh-CN" alt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a:bodyPr>
          <a:lstStyle/>
          <a:p>
            <a:r>
              <a:rPr lang="en-US" dirty="0" smtClean="0"/>
              <a:t> </a:t>
            </a:r>
            <a:r>
              <a:rPr lang="zh-CN" altLang="en-US" dirty="0" smtClean="0"/>
              <a:t>３、</a:t>
            </a:r>
            <a:r>
              <a:rPr lang="en-US" dirty="0" smtClean="0"/>
              <a:t>Speck</a:t>
            </a:r>
            <a:r>
              <a:rPr lang="zh-CN" altLang="en-US" dirty="0" smtClean="0"/>
              <a:t>强调指出， “一个学校的学习共同体应该推动并且将学习视为持续的、积极的合作过程，其中包括教师、学生、员工、校长、家长以及学校社区之间的动态对话，旨在提高校内学习和生活的质量。”</a:t>
            </a:r>
            <a:r>
              <a:rPr lang="en-US" dirty="0" smtClean="0"/>
              <a:t/>
            </a:r>
            <a:br>
              <a:rPr lang="en-US" dirty="0" smtClean="0"/>
            </a:br>
            <a:endParaRPr lang="zh-CN" alt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fontScale="92500" lnSpcReduction="10000"/>
          </a:bodyPr>
          <a:lstStyle/>
          <a:p>
            <a:r>
              <a:rPr lang="zh-CN" altLang="en-US" dirty="0" smtClean="0"/>
              <a:t>４、</a:t>
            </a:r>
            <a:r>
              <a:rPr lang="en-US" dirty="0" smtClean="0"/>
              <a:t>Kruse</a:t>
            </a:r>
            <a:r>
              <a:rPr lang="zh-CN" altLang="en-US" dirty="0" smtClean="0"/>
              <a:t>、</a:t>
            </a:r>
            <a:r>
              <a:rPr lang="en-US" dirty="0" smtClean="0"/>
              <a:t>Louis</a:t>
            </a:r>
            <a:r>
              <a:rPr lang="zh-CN" altLang="en-US" dirty="0" smtClean="0"/>
              <a:t>和</a:t>
            </a:r>
            <a:r>
              <a:rPr lang="en-US" dirty="0" err="1" smtClean="0"/>
              <a:t>Bryk</a:t>
            </a:r>
            <a:r>
              <a:rPr lang="zh-CN" altLang="en-US" dirty="0" smtClean="0"/>
              <a:t>对学习共同体的特征作了如下描述：</a:t>
            </a:r>
            <a:endParaRPr lang="en-US" altLang="zh-CN" dirty="0" smtClean="0"/>
          </a:p>
          <a:p>
            <a:r>
              <a:rPr lang="zh-CN" altLang="en-US" dirty="0" smtClean="0"/>
              <a:t>反思对话</a:t>
            </a:r>
            <a:endParaRPr lang="en-US" altLang="zh-CN" dirty="0" smtClean="0"/>
          </a:p>
          <a:p>
            <a:r>
              <a:rPr lang="zh-CN" altLang="en-US" dirty="0" smtClean="0"/>
              <a:t>共同关注学生的学习</a:t>
            </a:r>
            <a:endParaRPr lang="en-US" altLang="zh-CN" dirty="0" smtClean="0"/>
          </a:p>
          <a:p>
            <a:r>
              <a:rPr lang="zh-CN" altLang="en-US" dirty="0" smtClean="0"/>
              <a:t>公开教学实践</a:t>
            </a:r>
            <a:endParaRPr lang="en-US" altLang="zh-CN" dirty="0" smtClean="0"/>
          </a:p>
          <a:p>
            <a:r>
              <a:rPr lang="zh-CN" altLang="en-US" dirty="0" smtClean="0"/>
              <a:t>合作</a:t>
            </a:r>
            <a:endParaRPr lang="en-US" altLang="zh-CN" dirty="0" smtClean="0"/>
          </a:p>
          <a:p>
            <a:r>
              <a:rPr lang="zh-CN" altLang="en-US" dirty="0" smtClean="0"/>
              <a:t>共同的价值观和规范：所有成员就学校的使命达成共识，并形成行为。</a:t>
            </a:r>
            <a:r>
              <a:rPr lang="en-US" dirty="0" smtClean="0"/>
              <a:t/>
            </a:r>
            <a:br>
              <a:rPr lang="en-US" dirty="0" smtClean="0"/>
            </a:br>
            <a:endParaRPr lang="zh-CN" altLang="en-US" dirty="0" smtClean="0"/>
          </a:p>
          <a:p>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lnSpcReduction="10000"/>
          </a:bodyPr>
          <a:lstStyle/>
          <a:p>
            <a:r>
              <a:rPr lang="en-US" altLang="zh-CN" dirty="0" smtClean="0"/>
              <a:t>4</a:t>
            </a:r>
            <a:r>
              <a:rPr lang="zh-CN" altLang="en-US" dirty="0" smtClean="0"/>
              <a:t>、强调新学校应传授现代社会所需要的知识为主，强调手工和劳动教育，强调职业和技术教育。</a:t>
            </a:r>
            <a:endParaRPr lang="en-US" altLang="zh-CN" dirty="0" smtClean="0"/>
          </a:p>
          <a:p>
            <a:endParaRPr lang="en-US" altLang="zh-CN" dirty="0"/>
          </a:p>
          <a:p>
            <a:r>
              <a:rPr lang="en-US" altLang="zh-CN" dirty="0" smtClean="0"/>
              <a:t>5</a:t>
            </a:r>
            <a:r>
              <a:rPr lang="zh-CN" altLang="en-US" dirty="0" smtClean="0"/>
              <a:t>、强调教育教学工作应充分尊重儿童的自由。反对对儿童的压抑和限制。</a:t>
            </a:r>
            <a:endParaRPr lang="en-US" altLang="zh-CN" dirty="0" smtClean="0"/>
          </a:p>
          <a:p>
            <a:endParaRPr lang="en-US" altLang="zh-CN" dirty="0" smtClean="0"/>
          </a:p>
          <a:p>
            <a:r>
              <a:rPr lang="en-US" altLang="zh-CN" dirty="0" smtClean="0"/>
              <a:t>6</a:t>
            </a:r>
            <a:r>
              <a:rPr lang="zh-CN" altLang="en-US" dirty="0" smtClean="0"/>
              <a:t>、重视个别化和个性化的教学组织形式。如分组教学、平等对话等。</a:t>
            </a:r>
          </a:p>
          <a:p>
            <a:endParaRPr lang="zh-CN" alt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fontScale="85000" lnSpcReduction="20000"/>
          </a:bodyPr>
          <a:lstStyle/>
          <a:p>
            <a:r>
              <a:rPr lang="zh-CN" altLang="en-US" dirty="0" smtClean="0"/>
              <a:t>５、</a:t>
            </a:r>
            <a:r>
              <a:rPr lang="en-US" dirty="0" smtClean="0"/>
              <a:t>Kruse</a:t>
            </a:r>
            <a:r>
              <a:rPr lang="zh-CN" altLang="en-US" dirty="0" smtClean="0"/>
              <a:t>、</a:t>
            </a:r>
            <a:r>
              <a:rPr lang="en-US" dirty="0" smtClean="0"/>
              <a:t>Louis</a:t>
            </a:r>
            <a:r>
              <a:rPr lang="zh-CN" altLang="en-US" dirty="0" smtClean="0"/>
              <a:t>和</a:t>
            </a:r>
            <a:r>
              <a:rPr lang="en-US" dirty="0" err="1" smtClean="0"/>
              <a:t>Bryk</a:t>
            </a:r>
            <a:r>
              <a:rPr lang="zh-CN" altLang="en-US" dirty="0" smtClean="0"/>
              <a:t>提出了学习共同体的五个建构条件：</a:t>
            </a:r>
            <a:endParaRPr lang="en-US" dirty="0" smtClean="0"/>
          </a:p>
          <a:p>
            <a:r>
              <a:rPr lang="zh-CN" altLang="en-US" dirty="0" smtClean="0"/>
              <a:t>为教师提供充足的时间见面，并交换想法。</a:t>
            </a:r>
            <a:endParaRPr lang="en-US" dirty="0" smtClean="0"/>
          </a:p>
          <a:p>
            <a:r>
              <a:rPr lang="zh-CN" altLang="en-US" dirty="0" smtClean="0"/>
              <a:t>在地域上安排教师们之间比较接近，以便他们相互观察和互动。</a:t>
            </a:r>
            <a:endParaRPr lang="en-US" dirty="0" smtClean="0"/>
          </a:p>
          <a:p>
            <a:r>
              <a:rPr lang="zh-CN" altLang="en-US" dirty="0" smtClean="0"/>
              <a:t>保证教师的权利和学校自我管理的权力，这样教师就能自由地做他们认为对学生最有益的事情了。</a:t>
            </a:r>
            <a:endParaRPr lang="en-US" dirty="0" smtClean="0"/>
          </a:p>
          <a:p>
            <a:r>
              <a:rPr lang="zh-CN" altLang="en-US" dirty="0" smtClean="0"/>
              <a:t>建立学校范围内的</a:t>
            </a:r>
            <a:r>
              <a:rPr lang="en-US" dirty="0" smtClean="0"/>
              <a:t>,</a:t>
            </a:r>
            <a:r>
              <a:rPr lang="zh-CN" altLang="en-US" dirty="0" smtClean="0"/>
              <a:t>交流体制，包括专门为教学、学习和其他事务召开的日常会议。</a:t>
            </a:r>
            <a:endParaRPr lang="en-US" dirty="0" smtClean="0"/>
          </a:p>
          <a:p>
            <a:r>
              <a:rPr lang="zh-CN" altLang="en-US" dirty="0" smtClean="0"/>
              <a:t>采用诸如团队教学等需要教师们发挥他们技巧的教学方法。</a:t>
            </a:r>
            <a:r>
              <a:rPr lang="en-US" dirty="0" smtClean="0"/>
              <a:t/>
            </a:r>
            <a:br>
              <a:rPr lang="en-US" dirty="0" smtClean="0"/>
            </a:br>
            <a:endParaRPr lang="zh-CN" alt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zh-CN" altLang="en-US" dirty="0" smtClean="0"/>
              <a:t>三、我们现在在哪里？</a:t>
            </a:r>
            <a:endParaRPr lang="zh-CN" altLang="en-US" dirty="0"/>
          </a:p>
        </p:txBody>
      </p:sp>
      <p:sp>
        <p:nvSpPr>
          <p:cNvPr id="5" name="Subtitle 4"/>
          <p:cNvSpPr>
            <a:spLocks noGrp="1"/>
          </p:cNvSpPr>
          <p:nvPr>
            <p:ph type="subTitle" idx="1"/>
          </p:nvPr>
        </p:nvSpPr>
        <p:spPr/>
        <p:txBody>
          <a:bodyPr/>
          <a:lstStyle/>
          <a:p>
            <a:endParaRPr lang="zh-CN" alt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a:bodyPr>
          <a:lstStyle/>
          <a:p>
            <a:r>
              <a:rPr lang="en-US" dirty="0" smtClean="0"/>
              <a:t>1</a:t>
            </a:r>
            <a:r>
              <a:rPr lang="zh-CN" altLang="en-US" dirty="0" smtClean="0"/>
              <a:t>、在发展目标方面，学校应更重视对培养目标的理解，努力形成</a:t>
            </a:r>
            <a:r>
              <a:rPr lang="en-US" dirty="0" smtClean="0"/>
              <a:t>10</a:t>
            </a:r>
            <a:r>
              <a:rPr lang="zh-CN" altLang="en-US" dirty="0" smtClean="0"/>
              <a:t>年一贯的培养目标体系，特别是在促进学生个性发展方面需作进一步的探索。</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a:bodyPr>
          <a:lstStyle/>
          <a:p>
            <a:r>
              <a:rPr lang="en-US" dirty="0" smtClean="0"/>
              <a:t>2</a:t>
            </a:r>
            <a:r>
              <a:rPr lang="zh-CN" altLang="en-US" dirty="0" smtClean="0"/>
              <a:t>、进一步加强实验研究，使实验研究更重视实证性并努力与学校教育教学活动更紧密地联系起来。</a:t>
            </a:r>
          </a:p>
          <a:p>
            <a:endParaRPr lang="zh-CN" alt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a:bodyPr>
          <a:lstStyle/>
          <a:p>
            <a:r>
              <a:rPr lang="en-US" dirty="0" smtClean="0"/>
              <a:t>3</a:t>
            </a:r>
            <a:r>
              <a:rPr lang="zh-CN" altLang="en-US" dirty="0" smtClean="0"/>
              <a:t>、加强国际交往，加强与兄弟学校的交流和学习，进一步拓宽视野，发挥实验学校的影响力和示范性作用，为浦东新区乃至上海的教育发展作出应有的贡献。</a:t>
            </a:r>
          </a:p>
          <a:p>
            <a:endParaRPr lang="zh-CN" alt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dirty="0" smtClean="0"/>
              <a:t>4</a:t>
            </a:r>
            <a:r>
              <a:rPr lang="zh-CN" altLang="en-US" dirty="0" smtClean="0"/>
              <a:t>、应进一步加强课程改革，在以前学制、教材、教学改革的基础上，力争在课程改革方面要取得新的突破。要进一步加强课堂教学有效性的探索，发挥学生的学习积极性，提高学生的学业成绩，更好地满足社会和家长的期望。</a:t>
            </a:r>
          </a:p>
          <a:p>
            <a:endParaRPr lang="zh-CN" alt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zh-CN" altLang="en-US" dirty="0" smtClean="0"/>
              <a:t>四、我们如何行动？</a:t>
            </a:r>
            <a:endParaRPr lang="zh-CN" altLang="en-US" dirty="0"/>
          </a:p>
        </p:txBody>
      </p:sp>
      <p:sp>
        <p:nvSpPr>
          <p:cNvPr id="5" name="Subtitle 4"/>
          <p:cNvSpPr>
            <a:spLocks noGrp="1"/>
          </p:cNvSpPr>
          <p:nvPr>
            <p:ph type="subTitle" idx="1"/>
          </p:nvPr>
        </p:nvSpPr>
        <p:spPr/>
        <p:txBody>
          <a:bodyPr/>
          <a:lstStyle/>
          <a:p>
            <a:endParaRPr lang="zh-CN" alt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dirty="0"/>
          </a:p>
        </p:txBody>
      </p:sp>
      <p:sp>
        <p:nvSpPr>
          <p:cNvPr id="3" name="Content Placeholder 2"/>
          <p:cNvSpPr>
            <a:spLocks noGrp="1"/>
          </p:cNvSpPr>
          <p:nvPr>
            <p:ph idx="1"/>
          </p:nvPr>
        </p:nvSpPr>
        <p:spPr/>
        <p:txBody>
          <a:bodyPr/>
          <a:lstStyle/>
          <a:p>
            <a:r>
              <a:rPr lang="en-US" altLang="zh-CN" dirty="0" smtClean="0"/>
              <a:t>2009</a:t>
            </a:r>
            <a:r>
              <a:rPr lang="zh-CN" altLang="en-US" dirty="0" smtClean="0"/>
              <a:t>年：团队合作年</a:t>
            </a:r>
            <a:endParaRPr lang="en-US" altLang="zh-CN" dirty="0" smtClean="0"/>
          </a:p>
          <a:p>
            <a:endParaRPr lang="en-US" altLang="zh-CN" dirty="0" smtClean="0"/>
          </a:p>
          <a:p>
            <a:r>
              <a:rPr lang="en-US" altLang="zh-CN" dirty="0" smtClean="0"/>
              <a:t>2010</a:t>
            </a:r>
            <a:r>
              <a:rPr lang="zh-CN" altLang="en-US" dirty="0" smtClean="0"/>
              <a:t>年：共同学习年</a:t>
            </a:r>
            <a:endParaRPr lang="en-US" altLang="zh-CN" dirty="0" smtClean="0"/>
          </a:p>
          <a:p>
            <a:endParaRPr lang="en-US" altLang="zh-CN" dirty="0" smtClean="0"/>
          </a:p>
          <a:p>
            <a:r>
              <a:rPr lang="en-US" altLang="zh-CN" dirty="0" smtClean="0"/>
              <a:t>2010</a:t>
            </a:r>
            <a:r>
              <a:rPr lang="zh-CN" altLang="en-US" dirty="0" smtClean="0"/>
              <a:t>年：实验创新年</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smtClean="0"/>
              <a:t>进步主义教育思潮的主要观点</a:t>
            </a:r>
            <a:endParaRPr lang="zh-CN" altLang="en-US" dirty="0"/>
          </a:p>
        </p:txBody>
      </p:sp>
      <p:sp>
        <p:nvSpPr>
          <p:cNvPr id="3" name="Content Placeholder 2"/>
          <p:cNvSpPr>
            <a:spLocks noGrp="1"/>
          </p:cNvSpPr>
          <p:nvPr>
            <p:ph idx="1"/>
          </p:nvPr>
        </p:nvSpPr>
        <p:spPr/>
        <p:txBody>
          <a:bodyPr/>
          <a:lstStyle/>
          <a:p>
            <a:r>
              <a:rPr lang="zh-CN" altLang="en-US" dirty="0" smtClean="0"/>
              <a:t>美国进步主义教育思潮发端于</a:t>
            </a:r>
            <a:r>
              <a:rPr lang="en-US" altLang="zh-CN" dirty="0" smtClean="0"/>
              <a:t>19</a:t>
            </a:r>
            <a:r>
              <a:rPr lang="zh-CN" altLang="en-US" dirty="0" smtClean="0"/>
              <a:t>世纪</a:t>
            </a:r>
            <a:r>
              <a:rPr lang="en-US" altLang="zh-CN" dirty="0" smtClean="0"/>
              <a:t>70</a:t>
            </a:r>
            <a:r>
              <a:rPr lang="zh-CN" altLang="en-US" dirty="0" smtClean="0"/>
              <a:t>年代，衰败于</a:t>
            </a:r>
            <a:r>
              <a:rPr lang="en-US" altLang="zh-CN" dirty="0" smtClean="0"/>
              <a:t>20</a:t>
            </a:r>
            <a:r>
              <a:rPr lang="zh-CN" altLang="en-US" dirty="0" smtClean="0"/>
              <a:t>世纪</a:t>
            </a:r>
            <a:r>
              <a:rPr lang="en-US" altLang="zh-CN" dirty="0" smtClean="0"/>
              <a:t>50</a:t>
            </a:r>
            <a:r>
              <a:rPr lang="zh-CN" altLang="en-US" dirty="0" smtClean="0"/>
              <a:t>年代。同欧洲的新教育运动本质上说一致的。</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dirty="0"/>
          </a:p>
        </p:txBody>
      </p:sp>
      <p:sp>
        <p:nvSpPr>
          <p:cNvPr id="3" name="Content Placeholder 2"/>
          <p:cNvSpPr>
            <a:spLocks noGrp="1"/>
          </p:cNvSpPr>
          <p:nvPr>
            <p:ph idx="1"/>
          </p:nvPr>
        </p:nvSpPr>
        <p:spPr/>
        <p:txBody>
          <a:bodyPr>
            <a:normAutofit fontScale="85000" lnSpcReduction="20000"/>
          </a:bodyPr>
          <a:lstStyle/>
          <a:p>
            <a:r>
              <a:rPr lang="en-US" altLang="zh-CN" dirty="0" smtClean="0"/>
              <a:t>1</a:t>
            </a:r>
            <a:r>
              <a:rPr lang="zh-CN" altLang="en-US" dirty="0" smtClean="0"/>
              <a:t>、教育即生活</a:t>
            </a:r>
            <a:endParaRPr lang="en-US" altLang="zh-CN" dirty="0" smtClean="0"/>
          </a:p>
          <a:p>
            <a:r>
              <a:rPr lang="zh-CN" altLang="en-US" dirty="0" smtClean="0"/>
              <a:t>杜威认为教育是一种改造了的生活，这种生活更能与当时整个社会生活的节拍相一致，更能满足儿童的需要和兴趣而成为儿童的生活，而不是为未来成人生活做准备。</a:t>
            </a:r>
            <a:endParaRPr lang="en-US" altLang="zh-CN" dirty="0" smtClean="0"/>
          </a:p>
          <a:p>
            <a:endParaRPr lang="en-US" altLang="zh-CN" dirty="0" smtClean="0"/>
          </a:p>
          <a:p>
            <a:r>
              <a:rPr lang="zh-CN" altLang="en-US" dirty="0" smtClean="0"/>
              <a:t>反对传统教育的“教育即预备”，即对儿童的教育乃是为他们日后的成人生活做准备或者打基础。</a:t>
            </a:r>
          </a:p>
          <a:p>
            <a:endParaRPr lang="en-US" altLang="zh-CN" dirty="0" smtClean="0"/>
          </a:p>
          <a:p>
            <a:r>
              <a:rPr lang="zh-CN" altLang="en-US" dirty="0" smtClean="0"/>
              <a:t>最好的教育就是“从生活中学习”。传统的以成人为中心、以学科为中心的课程是不可取的，而应代之以儿童的活动为中心的课程。</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2</a:t>
            </a:r>
            <a:r>
              <a:rPr lang="zh-CN" altLang="en-US" dirty="0"/>
              <a:t>、</a:t>
            </a:r>
            <a:r>
              <a:rPr lang="zh-CN" altLang="en-US" dirty="0" smtClean="0"/>
              <a:t>教育即生长</a:t>
            </a:r>
            <a:endParaRPr lang="en-US" altLang="zh-CN" dirty="0" smtClean="0"/>
          </a:p>
          <a:p>
            <a:r>
              <a:rPr lang="zh-CN" altLang="en-US" dirty="0" smtClean="0"/>
              <a:t>生长是指有机体与环境的相互作用的过程和结果。教育与人的一生的生活共始终。</a:t>
            </a: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3</a:t>
            </a:r>
            <a:r>
              <a:rPr lang="zh-CN" altLang="en-US" dirty="0" smtClean="0"/>
              <a:t>、教育即经验</a:t>
            </a:r>
            <a:endParaRPr lang="en-US" altLang="zh-CN" dirty="0" smtClean="0"/>
          </a:p>
          <a:p>
            <a:r>
              <a:rPr lang="zh-CN" altLang="en-US" dirty="0" smtClean="0"/>
              <a:t>学生应当从经验中学、活动中学、从做中学。</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4</a:t>
            </a:r>
            <a:r>
              <a:rPr lang="zh-CN" altLang="en-US" dirty="0" smtClean="0"/>
              <a:t>、教育无目的，教育即过程</a:t>
            </a:r>
            <a:endParaRPr lang="en-US" altLang="zh-CN" dirty="0" smtClean="0"/>
          </a:p>
          <a:p>
            <a:r>
              <a:rPr lang="zh-CN" altLang="en-US" dirty="0" smtClean="0"/>
              <a:t>教育过程就是教育的目的，是学生在过程中的成长。</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5</a:t>
            </a:r>
            <a:r>
              <a:rPr lang="zh-CN" altLang="en-US" dirty="0" smtClean="0"/>
              <a:t>、以解决问题为方法的教学观</a:t>
            </a:r>
            <a:endParaRPr lang="en-US" altLang="zh-CN" dirty="0" smtClean="0"/>
          </a:p>
          <a:p>
            <a:r>
              <a:rPr lang="zh-CN" altLang="en-US" dirty="0" smtClean="0"/>
              <a:t>教育过程就是培养“思维的习惯”的过程。</a:t>
            </a: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6</a:t>
            </a:r>
            <a:r>
              <a:rPr lang="zh-CN" altLang="en-US" dirty="0" smtClean="0"/>
              <a:t>、淡化权威意识</a:t>
            </a:r>
            <a:endParaRPr lang="en-US" altLang="zh-CN" dirty="0" smtClean="0"/>
          </a:p>
          <a:p>
            <a:r>
              <a:rPr lang="zh-CN" altLang="en-US" dirty="0" smtClean="0"/>
              <a:t>教师的权威只能体现在他的“经验”和“学识”上。</a:t>
            </a:r>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7</a:t>
            </a:r>
            <a:r>
              <a:rPr lang="zh-CN" altLang="en-US" dirty="0" smtClean="0"/>
              <a:t>、强调合作精神的学校观</a:t>
            </a:r>
            <a:endParaRPr lang="en-US" altLang="zh-CN" dirty="0" smtClean="0"/>
          </a:p>
          <a:p>
            <a:r>
              <a:rPr lang="zh-CN" altLang="en-US" dirty="0" smtClean="0"/>
              <a:t>学校应该是一种生动的社会生活的真正形式，而不仅仅是学习功课的场所；社会是一些循着共同的路线，具有共同的目的而活动的个人集聚在一起的。</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提要</a:t>
            </a:r>
            <a:endParaRPr lang="zh-CN" altLang="en-US" dirty="0"/>
          </a:p>
        </p:txBody>
      </p:sp>
      <p:sp>
        <p:nvSpPr>
          <p:cNvPr id="3" name="Content Placeholder 2"/>
          <p:cNvSpPr>
            <a:spLocks noGrp="1"/>
          </p:cNvSpPr>
          <p:nvPr>
            <p:ph idx="1"/>
          </p:nvPr>
        </p:nvSpPr>
        <p:spPr/>
        <p:txBody>
          <a:bodyPr/>
          <a:lstStyle/>
          <a:p>
            <a:r>
              <a:rPr lang="zh-CN" altLang="en-US" dirty="0" smtClean="0"/>
              <a:t>一、我们是谁？</a:t>
            </a:r>
            <a:endParaRPr lang="en-US" altLang="zh-CN" dirty="0" smtClean="0"/>
          </a:p>
          <a:p>
            <a:endParaRPr lang="en-US" altLang="zh-CN" dirty="0"/>
          </a:p>
          <a:p>
            <a:r>
              <a:rPr lang="zh-CN" altLang="en-US" dirty="0" smtClean="0"/>
              <a:t>二、我们要到哪里去？</a:t>
            </a:r>
            <a:endParaRPr lang="en-US" altLang="zh-CN" dirty="0" smtClean="0"/>
          </a:p>
          <a:p>
            <a:endParaRPr lang="en-US" altLang="zh-CN" dirty="0"/>
          </a:p>
          <a:p>
            <a:r>
              <a:rPr lang="zh-CN" altLang="en-US" dirty="0" smtClean="0"/>
              <a:t>三、我们现在在哪里？</a:t>
            </a:r>
            <a:endParaRPr lang="en-US" altLang="zh-CN" dirty="0" smtClean="0"/>
          </a:p>
          <a:p>
            <a:endParaRPr lang="en-US" altLang="zh-CN" dirty="0"/>
          </a:p>
          <a:p>
            <a:r>
              <a:rPr lang="zh-CN" altLang="en-US" dirty="0" smtClean="0"/>
              <a:t>四、我们如何行动？</a:t>
            </a:r>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二、新传统教育思潮</a:t>
            </a:r>
            <a:endParaRPr lang="zh-CN" altLang="en-US"/>
          </a:p>
        </p:txBody>
      </p:sp>
      <p:sp>
        <p:nvSpPr>
          <p:cNvPr id="3" name="Content Placeholder 2"/>
          <p:cNvSpPr>
            <a:spLocks noGrp="1"/>
          </p:cNvSpPr>
          <p:nvPr>
            <p:ph idx="1"/>
          </p:nvPr>
        </p:nvSpPr>
        <p:spPr/>
        <p:txBody>
          <a:bodyPr>
            <a:normAutofit/>
          </a:bodyPr>
          <a:lstStyle/>
          <a:p>
            <a:r>
              <a:rPr lang="zh-CN" altLang="en-US" dirty="0" smtClean="0"/>
              <a:t>二战以后，有多人开始怀疑占主导作用的进步主义教育改革是否发生了方向性的偏差。新的教育理论大多数以现代哲学的各种流派作为理论基础，认为进步主义关于关注儿童的个人经验，忽视了学校传授系统文化科学知识的基本职能。</a:t>
            </a:r>
            <a:endParaRPr lang="en-US" altLang="zh-CN"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zh-CN" altLang="en-US" dirty="0" smtClean="0"/>
              <a:t>要素主义、永恒主义等教育思想直接抨击了现代教育思想和理论中的一些弊端，力图恢复传统教育原则，形成一种新的传统教育思潮。</a:t>
            </a:r>
          </a:p>
          <a:p>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要素主义的主要观点</a:t>
            </a:r>
            <a:endParaRPr lang="zh-CN" altLang="en-US" dirty="0"/>
          </a:p>
        </p:txBody>
      </p:sp>
      <p:sp>
        <p:nvSpPr>
          <p:cNvPr id="3" name="Content Placeholder 2"/>
          <p:cNvSpPr>
            <a:spLocks noGrp="1"/>
          </p:cNvSpPr>
          <p:nvPr>
            <p:ph idx="1"/>
          </p:nvPr>
        </p:nvSpPr>
        <p:spPr/>
        <p:txBody>
          <a:bodyPr/>
          <a:lstStyle/>
          <a:p>
            <a:r>
              <a:rPr lang="en-US" altLang="zh-CN" dirty="0" smtClean="0"/>
              <a:t>1</a:t>
            </a:r>
            <a:r>
              <a:rPr lang="zh-CN" altLang="en-US" dirty="0" smtClean="0"/>
              <a:t>、强调基本的、永恒不变的、青少年必须学习的文化和知识要素，确信基础文化具有一种能够保证社会平衡的共同核心。</a:t>
            </a:r>
            <a:endParaRPr lang="en-US" altLang="zh-CN" dirty="0" smtClean="0"/>
          </a:p>
          <a:p>
            <a:r>
              <a:rPr lang="zh-CN" altLang="en-US" dirty="0" smtClean="0"/>
              <a:t>所有学校的首要作用就是认真对待这种核心并热情地忠诚地传达它。</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2</a:t>
            </a:r>
            <a:r>
              <a:rPr lang="zh-CN" altLang="en-US" dirty="0" smtClean="0"/>
              <a:t>、人性从本质上来说是恶毒，因此要对学生施加控制。</a:t>
            </a:r>
            <a:endParaRPr lang="en-US" altLang="zh-CN" dirty="0"/>
          </a:p>
          <a:p>
            <a:r>
              <a:rPr lang="zh-CN" altLang="en-US" dirty="0" smtClean="0"/>
              <a:t>个人自由是重要的，但更重要的是人的社会责任。</a:t>
            </a:r>
            <a:endParaRPr lang="en-US" altLang="zh-CN" dirty="0" smtClean="0"/>
          </a:p>
          <a:p>
            <a:r>
              <a:rPr lang="zh-CN" altLang="en-US" dirty="0" smtClean="0"/>
              <a:t>因此要让学生学习过去和过去的传统，以此来控制他们的情感和狂想。</a:t>
            </a:r>
            <a:endParaRPr lang="zh-C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a:bodyPr>
          <a:lstStyle/>
          <a:p>
            <a:r>
              <a:rPr lang="en-US" altLang="zh-CN" dirty="0" smtClean="0"/>
              <a:t>3</a:t>
            </a:r>
            <a:r>
              <a:rPr lang="zh-CN" altLang="en-US" dirty="0" smtClean="0"/>
              <a:t>、教师必须传授真理，至于兴趣是次要的。教育就是传授真理、传授知识的艺术。</a:t>
            </a:r>
            <a:endParaRPr lang="en-US" altLang="zh-CN" dirty="0" smtClean="0"/>
          </a:p>
          <a:p>
            <a:endParaRPr lang="en-US" altLang="zh-CN"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4</a:t>
            </a:r>
            <a:r>
              <a:rPr lang="zh-CN" altLang="en-US" dirty="0" smtClean="0"/>
              <a:t>、学校教育应突出教师的地位，强调教师的作用。教师应该成为学生心目中的专家和权威。</a:t>
            </a:r>
            <a:endParaRPr lang="en-US" altLang="zh-CN" dirty="0" smtClean="0"/>
          </a:p>
          <a:p>
            <a:endParaRPr lang="en-US" altLang="zh-CN" dirty="0" smtClean="0"/>
          </a:p>
          <a:p>
            <a:endParaRPr lang="zh-CN"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5</a:t>
            </a:r>
            <a:r>
              <a:rPr lang="zh-CN" altLang="en-US" dirty="0" smtClean="0"/>
              <a:t>、学校是传授系统书本知识并对学生进行训练的场所。</a:t>
            </a:r>
            <a:endParaRPr lang="en-US" altLang="zh-CN" dirty="0" smtClean="0"/>
          </a:p>
          <a:p>
            <a:endParaRPr lang="zh-CN"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6</a:t>
            </a:r>
            <a:r>
              <a:rPr lang="zh-CN" altLang="en-US" dirty="0" smtClean="0"/>
              <a:t>、学校要有严格的纪律，教学应按计划进行，学生按标准考核。</a:t>
            </a:r>
            <a:endParaRPr lang="en-US" altLang="zh-CN" dirty="0" smtClean="0"/>
          </a:p>
          <a:p>
            <a:endParaRPr lang="en-US" altLang="zh-CN"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7</a:t>
            </a:r>
            <a:r>
              <a:rPr lang="zh-CN" altLang="en-US" dirty="0" smtClean="0"/>
              <a:t>、课程的设置首先要考虑国家和民族的利益，要有长期的目标和价值标准。</a:t>
            </a:r>
          </a:p>
          <a:p>
            <a:endParaRPr lang="zh-CN"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永恒主义的教育思潮</a:t>
            </a:r>
            <a:endParaRPr lang="zh-CN" altLang="en-US" dirty="0"/>
          </a:p>
        </p:txBody>
      </p:sp>
      <p:sp>
        <p:nvSpPr>
          <p:cNvPr id="3" name="Content Placeholder 2"/>
          <p:cNvSpPr>
            <a:spLocks noGrp="1"/>
          </p:cNvSpPr>
          <p:nvPr>
            <p:ph idx="1"/>
          </p:nvPr>
        </p:nvSpPr>
        <p:spPr/>
        <p:txBody>
          <a:bodyPr/>
          <a:lstStyle/>
          <a:p>
            <a:r>
              <a:rPr lang="en-US" altLang="zh-CN" dirty="0" smtClean="0"/>
              <a:t>1</a:t>
            </a:r>
            <a:r>
              <a:rPr lang="zh-CN" altLang="en-US" dirty="0" smtClean="0"/>
              <a:t>、教育的首要目的是要培养人和发展人的心灵。</a:t>
            </a: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smtClean="0"/>
              <a:t>一、我们是谁？</a:t>
            </a:r>
            <a:endParaRPr lang="zh-CN" altLang="en-US" dirty="0"/>
          </a:p>
        </p:txBody>
      </p:sp>
      <p:sp>
        <p:nvSpPr>
          <p:cNvPr id="3" name="Content Placeholder 2"/>
          <p:cNvSpPr>
            <a:spLocks noGrp="1"/>
          </p:cNvSpPr>
          <p:nvPr>
            <p:ph idx="1"/>
          </p:nvPr>
        </p:nvSpPr>
        <p:spPr/>
        <p:txBody>
          <a:bodyPr/>
          <a:lstStyle/>
          <a:p>
            <a:r>
              <a:rPr lang="en-US" altLang="zh-CN" dirty="0" smtClean="0"/>
              <a:t>1</a:t>
            </a:r>
            <a:r>
              <a:rPr lang="zh-CN" altLang="en-US" dirty="0" smtClean="0"/>
              <a:t>、我们是实验中学。</a:t>
            </a:r>
            <a:endParaRPr lang="en-US" altLang="zh-CN" dirty="0" smtClean="0"/>
          </a:p>
          <a:p>
            <a:endParaRPr lang="en-US" altLang="zh-CN" dirty="0"/>
          </a:p>
          <a:p>
            <a:r>
              <a:rPr lang="en-US" altLang="zh-CN" dirty="0" smtClean="0"/>
              <a:t>2</a:t>
            </a:r>
            <a:r>
              <a:rPr lang="zh-CN" altLang="en-US" dirty="0" smtClean="0"/>
              <a:t>、我们有</a:t>
            </a:r>
            <a:r>
              <a:rPr lang="en-US" altLang="zh-CN" dirty="0" smtClean="0"/>
              <a:t>12/10</a:t>
            </a:r>
            <a:r>
              <a:rPr lang="zh-CN" altLang="en-US" dirty="0" smtClean="0"/>
              <a:t>年学程。</a:t>
            </a:r>
            <a:endParaRPr lang="en-US" altLang="zh-CN" dirty="0" smtClean="0"/>
          </a:p>
          <a:p>
            <a:endParaRPr lang="en-US" altLang="zh-CN" dirty="0"/>
          </a:p>
          <a:p>
            <a:r>
              <a:rPr lang="en-US" altLang="zh-CN" dirty="0" smtClean="0"/>
              <a:t>3</a:t>
            </a:r>
            <a:r>
              <a:rPr lang="zh-CN" altLang="en-US" dirty="0" smtClean="0"/>
              <a:t>、我们是个联合体。</a:t>
            </a:r>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3</a:t>
            </a:r>
            <a:r>
              <a:rPr lang="zh-CN" altLang="en-US" dirty="0" smtClean="0"/>
              <a:t>、知识是存在于不变的、绝对的和普遍的真理中，教育应力图使学生去适应真理性的知识，只有这样，学生的能力才能得到发展。</a:t>
            </a:r>
            <a:endParaRPr lang="en-US" altLang="zh-CN" dirty="0" smtClean="0"/>
          </a:p>
          <a:p>
            <a:r>
              <a:rPr lang="zh-CN" altLang="en-US" dirty="0" smtClean="0"/>
              <a:t>永恒是教育的基本原则。</a:t>
            </a:r>
            <a:endParaRPr lang="en-US" altLang="zh-CN" dirty="0" smtClean="0"/>
          </a:p>
          <a:p>
            <a:endParaRPr lang="en-US" altLang="zh-CN" dirty="0" smtClean="0"/>
          </a:p>
          <a:p>
            <a:endParaRPr lang="en-US" altLang="zh-CN"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endParaRPr lang="en-US" altLang="zh-CN" dirty="0" smtClean="0"/>
          </a:p>
          <a:p>
            <a:r>
              <a:rPr lang="en-US" altLang="zh-CN" dirty="0" smtClean="0"/>
              <a:t>4</a:t>
            </a:r>
            <a:r>
              <a:rPr lang="zh-CN" altLang="en-US" dirty="0" smtClean="0"/>
              <a:t>、教育要强调基本知识；强调通才教育。</a:t>
            </a:r>
          </a:p>
          <a:p>
            <a:endParaRPr lang="zh-CN"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第二部分</a:t>
            </a:r>
            <a:endParaRPr lang="zh-CN" altLang="en-US" dirty="0"/>
          </a:p>
        </p:txBody>
      </p:sp>
      <p:sp>
        <p:nvSpPr>
          <p:cNvPr id="3" name="Content Placeholder 2"/>
          <p:cNvSpPr>
            <a:spLocks noGrp="1"/>
          </p:cNvSpPr>
          <p:nvPr>
            <p:ph idx="1"/>
          </p:nvPr>
        </p:nvSpPr>
        <p:spPr/>
        <p:txBody>
          <a:bodyPr/>
          <a:lstStyle/>
          <a:p>
            <a:r>
              <a:rPr lang="zh-CN" altLang="en-US" dirty="0" smtClean="0"/>
              <a:t>基于教育思想的钟摆现象，激发出人们对教育的关注和研究，呈现出百家争鸣的态势。</a:t>
            </a:r>
            <a:endParaRPr lang="zh-CN"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一、新行为主义教育思想</a:t>
            </a:r>
            <a:endParaRPr lang="zh-CN" altLang="en-US" dirty="0"/>
          </a:p>
        </p:txBody>
      </p:sp>
      <p:sp>
        <p:nvSpPr>
          <p:cNvPr id="3" name="Content Placeholder 2"/>
          <p:cNvSpPr>
            <a:spLocks noGrp="1"/>
          </p:cNvSpPr>
          <p:nvPr>
            <p:ph idx="1"/>
          </p:nvPr>
        </p:nvSpPr>
        <p:spPr/>
        <p:txBody>
          <a:bodyPr/>
          <a:lstStyle/>
          <a:p>
            <a:r>
              <a:rPr lang="en-US" altLang="zh-CN" dirty="0" smtClean="0"/>
              <a:t>1</a:t>
            </a:r>
            <a:r>
              <a:rPr lang="zh-CN" altLang="en-US" dirty="0" smtClean="0"/>
              <a:t>、教育的最高目标是通过形成或改变人的行为来塑造社会公民。</a:t>
            </a:r>
            <a:endParaRPr lang="en-US" altLang="zh-CN" dirty="0" smtClean="0"/>
          </a:p>
          <a:p>
            <a:endParaRPr lang="en-US" altLang="zh-CN"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2</a:t>
            </a:r>
            <a:r>
              <a:rPr lang="zh-CN" altLang="en-US" dirty="0" smtClean="0"/>
              <a:t>、强调职业能力的培养，要求学会学习，以适应竞争社会。</a:t>
            </a:r>
            <a:endParaRPr lang="en-US" altLang="zh-CN" dirty="0" smtClean="0"/>
          </a:p>
          <a:p>
            <a:endParaRPr lang="en-US" altLang="zh-CN" dirty="0" smtClean="0"/>
          </a:p>
          <a:p>
            <a:endParaRPr lang="zh-CN"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3</a:t>
            </a:r>
            <a:r>
              <a:rPr lang="zh-CN" altLang="en-US" dirty="0" smtClean="0"/>
              <a:t>、教学就是控制，通过控制教学条件就可以控制学生的学习。</a:t>
            </a:r>
          </a:p>
          <a:p>
            <a:endParaRPr lang="zh-CN"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a:bodyPr>
          <a:lstStyle/>
          <a:p>
            <a:r>
              <a:rPr lang="en-US" altLang="zh-CN" dirty="0" smtClean="0"/>
              <a:t>4</a:t>
            </a:r>
            <a:r>
              <a:rPr lang="zh-CN" altLang="en-US" dirty="0" smtClean="0"/>
              <a:t>、推崇程序教学、计算机教学和计算机辅助教学、上机学习、学习契约和个别化教学，并将条件反射、奖赏、强化、反馈等行为主义理念渗透于其中。</a:t>
            </a:r>
            <a:endParaRPr lang="en-US" altLang="zh-CN" dirty="0" smtClean="0"/>
          </a:p>
          <a:p>
            <a:endParaRPr lang="en-US" altLang="zh-CN"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5</a:t>
            </a:r>
            <a:r>
              <a:rPr lang="zh-CN" altLang="en-US" dirty="0" smtClean="0"/>
              <a:t>、教师的职责是设置情景，诱发教育目标所规定的行为，制止有悖于教育目标实现的行为。教师是环境的控制者和行为的工程师。</a:t>
            </a:r>
          </a:p>
          <a:p>
            <a:endParaRPr lang="zh-CN"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二、存在主义教育思想</a:t>
            </a:r>
            <a:endParaRPr lang="zh-CN" altLang="en-US" dirty="0"/>
          </a:p>
        </p:txBody>
      </p:sp>
      <p:sp>
        <p:nvSpPr>
          <p:cNvPr id="3" name="Content Placeholder 2"/>
          <p:cNvSpPr>
            <a:spLocks noGrp="1"/>
          </p:cNvSpPr>
          <p:nvPr>
            <p:ph idx="1"/>
          </p:nvPr>
        </p:nvSpPr>
        <p:spPr/>
        <p:txBody>
          <a:bodyPr>
            <a:normAutofit/>
          </a:bodyPr>
          <a:lstStyle/>
          <a:p>
            <a:r>
              <a:rPr lang="en-US" altLang="zh-CN" dirty="0" smtClean="0"/>
              <a:t>1</a:t>
            </a:r>
            <a:r>
              <a:rPr lang="zh-CN" altLang="en-US" dirty="0" smtClean="0"/>
              <a:t>、强调人的存在，主张以人为教育的出发点。教育要以个人的自我发展、自我完善为目的。</a:t>
            </a:r>
            <a:endParaRPr lang="en-US" altLang="zh-CN" dirty="0" smtClean="0"/>
          </a:p>
          <a:p>
            <a:endParaRPr lang="en-US" altLang="zh-CN"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2</a:t>
            </a:r>
            <a:r>
              <a:rPr lang="zh-CN" altLang="en-US" dirty="0" smtClean="0"/>
              <a:t>、世界是荒诞的，世界上的一切存在都是偶然的。人只有靠自己，个人要造就自己。</a:t>
            </a:r>
            <a:endParaRPr lang="en-US" altLang="zh-CN" dirty="0" smtClean="0"/>
          </a:p>
          <a:p>
            <a:endParaRPr lang="en-US" altLang="zh-CN" dirty="0" smtClean="0"/>
          </a:p>
          <a:p>
            <a:r>
              <a:rPr lang="zh-CN" altLang="en-US" dirty="0" smtClean="0"/>
              <a:t>强调人的自由选择，重视自由承担的责任。教育要适应学生。学生选择学什么、如何学、在什么地方学。</a:t>
            </a:r>
          </a:p>
          <a:p>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smtClean="0"/>
              <a:t>二、我们要到哪里去？</a:t>
            </a:r>
            <a:endParaRPr lang="zh-CN" altLang="en-US" dirty="0"/>
          </a:p>
        </p:txBody>
      </p:sp>
      <p:sp>
        <p:nvSpPr>
          <p:cNvPr id="3" name="Content Placeholder 2"/>
          <p:cNvSpPr>
            <a:spLocks noGrp="1"/>
          </p:cNvSpPr>
          <p:nvPr>
            <p:ph idx="1"/>
          </p:nvPr>
        </p:nvSpPr>
        <p:spPr/>
        <p:txBody>
          <a:bodyPr/>
          <a:lstStyle/>
          <a:p>
            <a:r>
              <a:rPr lang="zh-CN" altLang="en-US" dirty="0" smtClean="0"/>
              <a:t>（一）思想有多远？</a:t>
            </a:r>
            <a:endParaRPr lang="en-US" altLang="zh-CN" dirty="0" smtClean="0"/>
          </a:p>
          <a:p>
            <a:endParaRPr lang="en-US" altLang="zh-CN" dirty="0"/>
          </a:p>
          <a:p>
            <a:r>
              <a:rPr lang="zh-CN" altLang="en-US" dirty="0" smtClean="0"/>
              <a:t>（二）办什么样的学校？</a:t>
            </a:r>
            <a:endParaRPr lang="en-US" altLang="zh-CN" dirty="0" smtClean="0"/>
          </a:p>
          <a:p>
            <a:endParaRPr lang="en-US" altLang="zh-CN" dirty="0"/>
          </a:p>
          <a:p>
            <a:r>
              <a:rPr lang="zh-CN" altLang="en-US" dirty="0" smtClean="0"/>
              <a:t>（三）成为什么样的教师？</a:t>
            </a:r>
            <a:endParaRPr lang="en-US" altLang="zh-CN" dirty="0" smtClean="0"/>
          </a:p>
          <a:p>
            <a:endParaRPr lang="en-US" altLang="zh-CN" dirty="0"/>
          </a:p>
          <a:p>
            <a:r>
              <a:rPr lang="zh-CN" altLang="en-US" dirty="0" smtClean="0"/>
              <a:t>（四）培养什么样的人？</a:t>
            </a:r>
            <a:endParaRPr lang="en-US" altLang="zh-CN"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3</a:t>
            </a:r>
            <a:r>
              <a:rPr lang="zh-CN" altLang="en-US" dirty="0" smtClean="0"/>
              <a:t>、强调人的主观性，重视人的自我体验。教育是人与人的主体间灵肉的交流活动。教师的任务是在学生走向自我实现的路程中提供必要的帮助。</a:t>
            </a:r>
            <a:endParaRPr lang="zh-CN"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三、教育现象学思想</a:t>
            </a:r>
            <a:endParaRPr lang="zh-CN" altLang="en-US" dirty="0"/>
          </a:p>
        </p:txBody>
      </p:sp>
      <p:sp>
        <p:nvSpPr>
          <p:cNvPr id="3" name="Content Placeholder 2"/>
          <p:cNvSpPr>
            <a:spLocks noGrp="1"/>
          </p:cNvSpPr>
          <p:nvPr>
            <p:ph idx="1"/>
          </p:nvPr>
        </p:nvSpPr>
        <p:spPr/>
        <p:txBody>
          <a:bodyPr/>
          <a:lstStyle/>
          <a:p>
            <a:r>
              <a:rPr lang="en-US" altLang="zh-CN" dirty="0" smtClean="0"/>
              <a:t>1</a:t>
            </a:r>
            <a:r>
              <a:rPr lang="zh-CN" altLang="en-US" dirty="0" smtClean="0"/>
              <a:t>、教育的本质是我们与学生之间的生活方式。</a:t>
            </a:r>
            <a:endParaRPr lang="en-US" altLang="zh-CN" dirty="0"/>
          </a:p>
          <a:p>
            <a:r>
              <a:rPr lang="zh-CN" altLang="en-US" dirty="0" smtClean="0"/>
              <a:t>教师要自觉地观察儿童、倾听儿童、与儿童紧密相连。</a:t>
            </a:r>
            <a:endParaRPr lang="en-US" altLang="zh-CN" dirty="0" smtClean="0"/>
          </a:p>
          <a:p>
            <a:endParaRPr lang="en-US" altLang="zh-CN"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2</a:t>
            </a:r>
            <a:r>
              <a:rPr lang="zh-CN" altLang="en-US" dirty="0" smtClean="0"/>
              <a:t>、教育具有实践性，也更具反思性。反思使人具责任感。</a:t>
            </a:r>
            <a:endParaRPr lang="en-US" altLang="zh-CN" dirty="0" smtClean="0"/>
          </a:p>
          <a:p>
            <a:r>
              <a:rPr lang="zh-CN" altLang="en-US" dirty="0" smtClean="0"/>
              <a:t>教学是一种反思的参与。课堂的中心兴趣在于对意义的交流、理解之中。教师要深刻地理解每一个学生。</a:t>
            </a:r>
          </a:p>
          <a:p>
            <a:endParaRPr lang="zh-CN"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a:bodyPr>
          <a:lstStyle/>
          <a:p>
            <a:r>
              <a:rPr lang="en-US" altLang="zh-CN" dirty="0" smtClean="0"/>
              <a:t>3</a:t>
            </a:r>
            <a:r>
              <a:rPr lang="zh-CN" altLang="en-US" dirty="0" smtClean="0"/>
              <a:t>、儿童要在个人经验的基础上发展生成问题的能力，建立自己的判断，学会批判、理性地思考。</a:t>
            </a:r>
            <a:endParaRPr lang="en-US" altLang="zh-CN" dirty="0" smtClean="0"/>
          </a:p>
          <a:p>
            <a:r>
              <a:rPr lang="zh-CN" altLang="en-US" dirty="0" smtClean="0"/>
              <a:t>学校不仅是知识传输的场所，更是知识生成的场所。</a:t>
            </a:r>
            <a:endParaRPr lang="en-US" altLang="zh-CN" dirty="0" smtClean="0"/>
          </a:p>
          <a:p>
            <a:r>
              <a:rPr lang="zh-CN" altLang="en-US" dirty="0" smtClean="0"/>
              <a:t>要培养学生的思考能力、创造能力和批判能力。</a:t>
            </a:r>
            <a:endParaRPr lang="en-US" altLang="zh-CN" dirty="0" smtClean="0"/>
          </a:p>
          <a:p>
            <a:endParaRPr lang="en-US" altLang="zh-CN"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4</a:t>
            </a:r>
            <a:r>
              <a:rPr lang="zh-CN" altLang="en-US" dirty="0" smtClean="0"/>
              <a:t>、教育要回归儿童的生活世界，要发现生活世界中的问题，由此提出教育的目的和价值。</a:t>
            </a:r>
          </a:p>
          <a:p>
            <a:endParaRPr lang="zh-CN"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四、结构主义教育思想</a:t>
            </a:r>
            <a:endParaRPr lang="zh-CN" altLang="en-US" dirty="0"/>
          </a:p>
        </p:txBody>
      </p:sp>
      <p:sp>
        <p:nvSpPr>
          <p:cNvPr id="3" name="Content Placeholder 2"/>
          <p:cNvSpPr>
            <a:spLocks noGrp="1"/>
          </p:cNvSpPr>
          <p:nvPr>
            <p:ph idx="1"/>
          </p:nvPr>
        </p:nvSpPr>
        <p:spPr/>
        <p:txBody>
          <a:bodyPr>
            <a:normAutofit/>
          </a:bodyPr>
          <a:lstStyle/>
          <a:p>
            <a:r>
              <a:rPr lang="en-US" altLang="zh-CN" dirty="0" smtClean="0"/>
              <a:t>1</a:t>
            </a:r>
            <a:r>
              <a:rPr lang="zh-CN" altLang="en-US" dirty="0" smtClean="0"/>
              <a:t>、皮亚杰：</a:t>
            </a:r>
            <a:endParaRPr lang="en-US" altLang="zh-CN" dirty="0" smtClean="0"/>
          </a:p>
          <a:p>
            <a:r>
              <a:rPr lang="zh-CN" altLang="en-US" dirty="0" smtClean="0"/>
              <a:t>（</a:t>
            </a:r>
            <a:r>
              <a:rPr lang="en-US" altLang="zh-CN" dirty="0" smtClean="0"/>
              <a:t>1</a:t>
            </a:r>
            <a:r>
              <a:rPr lang="zh-CN" altLang="en-US" dirty="0" smtClean="0"/>
              <a:t>）教育的主要目标就是形成儿童智力的与道德的推理能力，这种能力的提高与儿童的探究性思维方法的发展史密切联系在一起的。</a:t>
            </a:r>
            <a:endParaRPr lang="en-US" altLang="zh-CN"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zh-CN" altLang="en-US" dirty="0" smtClean="0"/>
              <a:t>（</a:t>
            </a:r>
            <a:r>
              <a:rPr lang="en-US" altLang="zh-CN" dirty="0" smtClean="0"/>
              <a:t>2</a:t>
            </a:r>
            <a:r>
              <a:rPr lang="zh-CN" altLang="en-US" dirty="0" smtClean="0"/>
              <a:t>）社会交往是儿童智力和道德发展的一种手段，而且也是推动儿童个性总的发展的一部分。</a:t>
            </a:r>
          </a:p>
          <a:p>
            <a:endParaRPr lang="zh-CN"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zh-CN" altLang="en-US" dirty="0" smtClean="0"/>
              <a:t>（</a:t>
            </a:r>
            <a:r>
              <a:rPr lang="en-US" altLang="zh-CN" dirty="0" smtClean="0"/>
              <a:t>3</a:t>
            </a:r>
            <a:r>
              <a:rPr lang="zh-CN" altLang="en-US" dirty="0" smtClean="0"/>
              <a:t>）儿童真正的学习不是成人外加给他的，而是自己独立进行的；儿童除了主动掌握一件东西以外，就不可能学会任何东西。</a:t>
            </a:r>
            <a:endParaRPr lang="en-US" altLang="zh-CN" dirty="0" smtClean="0"/>
          </a:p>
          <a:p>
            <a:endParaRPr lang="en-US" altLang="zh-CN"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zh-CN" altLang="en-US" dirty="0" smtClean="0"/>
              <a:t>（</a:t>
            </a:r>
            <a:r>
              <a:rPr lang="en-US" altLang="zh-CN" dirty="0" smtClean="0"/>
              <a:t>4</a:t>
            </a:r>
            <a:r>
              <a:rPr lang="zh-CN" altLang="en-US" dirty="0" smtClean="0"/>
              <a:t>）儿童主动学习的动力主要不是来自奖励或惩罚之类的外部强化，而是来自认知结构自我调节的平衡机制。</a:t>
            </a:r>
          </a:p>
          <a:p>
            <a:endParaRPr lang="zh-CN"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zh-CN" altLang="en-US" dirty="0" smtClean="0"/>
              <a:t>（</a:t>
            </a:r>
            <a:r>
              <a:rPr lang="en-US" altLang="zh-CN" dirty="0" smtClean="0"/>
              <a:t>5</a:t>
            </a:r>
            <a:r>
              <a:rPr lang="zh-CN" altLang="en-US" dirty="0" smtClean="0"/>
              <a:t>）儿童在活动中才会得到真正的学习。但不可夸大外显的和身体的活动。</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smtClean="0"/>
              <a:t>（一）思想有多远？</a:t>
            </a:r>
            <a:endParaRPr lang="zh-CN" altLang="en-US" dirty="0"/>
          </a:p>
        </p:txBody>
      </p:sp>
      <p:sp>
        <p:nvSpPr>
          <p:cNvPr id="3" name="Content Placeholder 2"/>
          <p:cNvSpPr>
            <a:spLocks noGrp="1"/>
          </p:cNvSpPr>
          <p:nvPr>
            <p:ph idx="1"/>
          </p:nvPr>
        </p:nvSpPr>
        <p:spPr/>
        <p:txBody>
          <a:bodyPr>
            <a:normAutofit/>
          </a:bodyPr>
          <a:lstStyle/>
          <a:p>
            <a:r>
              <a:rPr lang="zh-CN" altLang="en-US" dirty="0" smtClean="0">
                <a:latin typeface="Arial Unicode MS"/>
                <a:ea typeface="Arial Unicode MS"/>
                <a:cs typeface="Arial Unicode MS"/>
              </a:rPr>
              <a:t>★</a:t>
            </a:r>
            <a:r>
              <a:rPr lang="zh-CN" altLang="en-US" dirty="0" smtClean="0"/>
              <a:t>教育思想的来源</a:t>
            </a:r>
            <a:endParaRPr lang="en-US" altLang="zh-CN" dirty="0" smtClean="0"/>
          </a:p>
          <a:p>
            <a:r>
              <a:rPr lang="en-US" altLang="zh-CN" dirty="0" smtClean="0"/>
              <a:t>1</a:t>
            </a:r>
            <a:r>
              <a:rPr lang="zh-CN" altLang="en-US" dirty="0" smtClean="0"/>
              <a:t>、前人的思想、理论和实践</a:t>
            </a:r>
            <a:endParaRPr lang="en-US" altLang="zh-CN" dirty="0" smtClean="0"/>
          </a:p>
          <a:p>
            <a:endParaRPr lang="en-US" altLang="zh-CN" dirty="0"/>
          </a:p>
          <a:p>
            <a:r>
              <a:rPr lang="en-US" altLang="zh-CN" dirty="0" smtClean="0"/>
              <a:t>2</a:t>
            </a:r>
            <a:r>
              <a:rPr lang="zh-CN" altLang="en-US" dirty="0" smtClean="0"/>
              <a:t>、别人的思想、理论和实践</a:t>
            </a:r>
            <a:endParaRPr lang="en-US" altLang="zh-CN" dirty="0" smtClean="0"/>
          </a:p>
          <a:p>
            <a:endParaRPr lang="en-US" altLang="zh-CN" dirty="0"/>
          </a:p>
          <a:p>
            <a:r>
              <a:rPr lang="en-US" altLang="zh-CN" dirty="0" smtClean="0"/>
              <a:t>3</a:t>
            </a:r>
            <a:r>
              <a:rPr lang="zh-CN" altLang="en-US" dirty="0" smtClean="0"/>
              <a:t>、利益相关方的要求和需求</a:t>
            </a:r>
            <a:endParaRPr lang="en-US" altLang="zh-CN" dirty="0" smtClean="0"/>
          </a:p>
          <a:p>
            <a:endParaRPr lang="en-US" altLang="zh-CN" dirty="0"/>
          </a:p>
          <a:p>
            <a:r>
              <a:rPr lang="en-US" altLang="zh-CN" dirty="0" smtClean="0"/>
              <a:t>4</a:t>
            </a:r>
            <a:r>
              <a:rPr lang="zh-CN" altLang="en-US" dirty="0" smtClean="0"/>
              <a:t>、我们的传统和追求</a:t>
            </a:r>
            <a:endParaRPr lang="en-US" altLang="zh-CN" dirty="0" smtClean="0"/>
          </a:p>
          <a:p>
            <a:endParaRPr lang="en-US" altLang="zh-CN" dirty="0"/>
          </a:p>
          <a:p>
            <a:r>
              <a:rPr lang="en-US" altLang="zh-CN" dirty="0" smtClean="0"/>
              <a:t>5</a:t>
            </a:r>
            <a:r>
              <a:rPr lang="zh-CN" altLang="en-US" dirty="0" smtClean="0"/>
              <a:t>、对现实的不满</a:t>
            </a:r>
            <a:endParaRPr lang="zh-CN" alt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a:bodyPr>
          <a:lstStyle/>
          <a:p>
            <a:r>
              <a:rPr lang="en-US" altLang="zh-CN" dirty="0" smtClean="0"/>
              <a:t>2</a:t>
            </a:r>
            <a:r>
              <a:rPr lang="zh-CN" altLang="en-US" dirty="0" smtClean="0"/>
              <a:t>、布鲁纳：</a:t>
            </a:r>
            <a:endParaRPr lang="en-US" altLang="zh-CN" dirty="0" smtClean="0"/>
          </a:p>
          <a:p>
            <a:r>
              <a:rPr lang="zh-CN" altLang="en-US" dirty="0" smtClean="0"/>
              <a:t>（</a:t>
            </a:r>
            <a:r>
              <a:rPr lang="en-US" altLang="zh-CN" dirty="0" smtClean="0"/>
              <a:t>1</a:t>
            </a:r>
            <a:r>
              <a:rPr lang="zh-CN" altLang="en-US" dirty="0" smtClean="0"/>
              <a:t>）知识表面上说爆炸，但更像“爆聚”。因此要教给学生学科的基本结构“基本概念、定义、原理和原则”。</a:t>
            </a:r>
            <a:endParaRPr lang="en-US" altLang="zh-CN" dirty="0" smtClean="0"/>
          </a:p>
          <a:p>
            <a:endParaRPr lang="en-US" altLang="zh-CN"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zh-CN" altLang="en-US" dirty="0" smtClean="0"/>
              <a:t>（</a:t>
            </a:r>
            <a:r>
              <a:rPr lang="en-US" altLang="zh-CN" dirty="0" smtClean="0"/>
              <a:t>2</a:t>
            </a:r>
            <a:r>
              <a:rPr lang="zh-CN" altLang="en-US" dirty="0" smtClean="0"/>
              <a:t>）只要将学科内容转化为符合学生认知阶段水平和特点的形式，使之与儿童的认知结构和学习兴趣相吻合，任何一门学科的基础知识都能从一般到个别的认识捷径教给任何发展阶段的任何儿童。</a:t>
            </a:r>
          </a:p>
          <a:p>
            <a:endParaRPr lang="zh-CN" alt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zh-CN" altLang="en-US" dirty="0" smtClean="0"/>
              <a:t>（</a:t>
            </a:r>
            <a:r>
              <a:rPr lang="en-US" altLang="zh-CN" dirty="0" smtClean="0"/>
              <a:t>3</a:t>
            </a:r>
            <a:r>
              <a:rPr lang="zh-CN" altLang="en-US" dirty="0" smtClean="0"/>
              <a:t>）在教学方法上倡导使用发现法。要鼓励学生积极探究，培养他们的直觉思维能力。</a:t>
            </a:r>
            <a:endParaRPr lang="zh-CN" alt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五、经验与实证教育学思想</a:t>
            </a:r>
            <a:endParaRPr lang="zh-CN" altLang="en-US" dirty="0"/>
          </a:p>
        </p:txBody>
      </p:sp>
      <p:sp>
        <p:nvSpPr>
          <p:cNvPr id="3" name="Content Placeholder 2"/>
          <p:cNvSpPr>
            <a:spLocks noGrp="1"/>
          </p:cNvSpPr>
          <p:nvPr>
            <p:ph idx="1"/>
          </p:nvPr>
        </p:nvSpPr>
        <p:spPr/>
        <p:txBody>
          <a:bodyPr>
            <a:normAutofit/>
          </a:bodyPr>
          <a:lstStyle/>
          <a:p>
            <a:r>
              <a:rPr lang="en-US" altLang="zh-CN" dirty="0" smtClean="0"/>
              <a:t>1</a:t>
            </a:r>
            <a:r>
              <a:rPr lang="zh-CN" altLang="en-US" dirty="0" smtClean="0"/>
              <a:t>、教育活动应遵循“提出假设</a:t>
            </a:r>
            <a:r>
              <a:rPr lang="en-US" altLang="zh-CN" dirty="0" smtClean="0"/>
              <a:t>—</a:t>
            </a:r>
            <a:r>
              <a:rPr lang="zh-CN" altLang="en-US" dirty="0" smtClean="0"/>
              <a:t>设计并实施实验</a:t>
            </a:r>
            <a:r>
              <a:rPr lang="en-US" altLang="zh-CN" dirty="0" smtClean="0"/>
              <a:t>—</a:t>
            </a:r>
            <a:r>
              <a:rPr lang="zh-CN" altLang="en-US" dirty="0" smtClean="0"/>
              <a:t>在实践中验证”的步骤来展开，反对依靠知觉、内省和思辨的方法。</a:t>
            </a:r>
            <a:endParaRPr lang="en-US" altLang="zh-CN" dirty="0" smtClean="0"/>
          </a:p>
          <a:p>
            <a:endParaRPr lang="en-US" altLang="zh-CN"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2</a:t>
            </a:r>
            <a:r>
              <a:rPr lang="zh-CN" altLang="en-US" dirty="0" smtClean="0"/>
              <a:t>、要对学生进行个别观察和研究，找出影响学生学习的各种消极和积极因素。</a:t>
            </a:r>
            <a:endParaRPr lang="en-US" altLang="zh-CN" dirty="0" smtClean="0"/>
          </a:p>
          <a:p>
            <a:endParaRPr lang="en-US" altLang="zh-CN" dirty="0" smtClean="0"/>
          </a:p>
          <a:p>
            <a:endParaRPr lang="zh-CN" alt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3</a:t>
            </a:r>
            <a:r>
              <a:rPr lang="zh-CN" altLang="en-US" dirty="0" smtClean="0"/>
              <a:t>、要对教师进行观察和研究，以了解和确定教师的行为对教育的影响。</a:t>
            </a:r>
            <a:endParaRPr lang="en-US" altLang="zh-CN" dirty="0" smtClean="0"/>
          </a:p>
          <a:p>
            <a:endParaRPr lang="zh-CN" alt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4</a:t>
            </a:r>
            <a:r>
              <a:rPr lang="zh-CN" altLang="en-US" dirty="0" smtClean="0"/>
              <a:t>、要综合观察和研究，不仅把教师和学生的观察研究联系起来，还要对整个教学和教育实际进行观察研究，以把握教育教学实际的真实情况。</a:t>
            </a:r>
            <a:endParaRPr lang="zh-CN" alt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六、批判主义教育思想</a:t>
            </a:r>
            <a:endParaRPr lang="zh-CN" altLang="en-US" dirty="0"/>
          </a:p>
        </p:txBody>
      </p:sp>
      <p:sp>
        <p:nvSpPr>
          <p:cNvPr id="3" name="Content Placeholder 2"/>
          <p:cNvSpPr>
            <a:spLocks noGrp="1"/>
          </p:cNvSpPr>
          <p:nvPr>
            <p:ph idx="1"/>
          </p:nvPr>
        </p:nvSpPr>
        <p:spPr/>
        <p:txBody>
          <a:bodyPr>
            <a:normAutofit/>
          </a:bodyPr>
          <a:lstStyle/>
          <a:p>
            <a:r>
              <a:rPr lang="en-US" altLang="zh-CN" dirty="0" smtClean="0"/>
              <a:t>1</a:t>
            </a:r>
            <a:r>
              <a:rPr lang="zh-CN" altLang="en-US" dirty="0" smtClean="0"/>
              <a:t>、教育要无条件地承担起启蒙的使命。为实现这一使命，必须学会否定和批判。教育要远离大众文化。</a:t>
            </a:r>
            <a:endParaRPr lang="en-US" altLang="zh-CN" dirty="0" smtClean="0"/>
          </a:p>
          <a:p>
            <a:endParaRPr lang="en-US" altLang="zh-CN" dirty="0"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2</a:t>
            </a:r>
            <a:r>
              <a:rPr lang="zh-CN" altLang="en-US" dirty="0" smtClean="0"/>
              <a:t>、教育就是理性的、平等的、民主的交往过程。</a:t>
            </a:r>
            <a:endParaRPr lang="zh-CN" alt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七、教育解放思想</a:t>
            </a:r>
            <a:endParaRPr lang="zh-CN" altLang="en-US" dirty="0"/>
          </a:p>
        </p:txBody>
      </p:sp>
      <p:sp>
        <p:nvSpPr>
          <p:cNvPr id="3" name="Content Placeholder 2"/>
          <p:cNvSpPr>
            <a:spLocks noGrp="1"/>
          </p:cNvSpPr>
          <p:nvPr>
            <p:ph idx="1"/>
          </p:nvPr>
        </p:nvSpPr>
        <p:spPr/>
        <p:txBody>
          <a:bodyPr/>
          <a:lstStyle/>
          <a:p>
            <a:r>
              <a:rPr lang="en-US" altLang="zh-CN" dirty="0" smtClean="0"/>
              <a:t>1</a:t>
            </a:r>
            <a:r>
              <a:rPr lang="zh-CN" altLang="en-US" dirty="0" smtClean="0"/>
              <a:t>、实行对话式教学，反对“储蓄式”教学和“驯化式”教育。</a:t>
            </a:r>
            <a:endParaRPr lang="en-US" altLang="zh-CN" dirty="0" smtClean="0"/>
          </a:p>
          <a:p>
            <a:endParaRPr lang="en-US" altLang="zh-CN" dirty="0" smtClean="0"/>
          </a:p>
          <a:p>
            <a:r>
              <a:rPr lang="zh-CN" altLang="en-US" dirty="0" smtClean="0"/>
              <a:t>教育要使人觉醒，学会思考和批判，不再屈从于被压迫，从而获得自身的解放。</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altLang="zh-CN" dirty="0" smtClean="0"/>
              <a:t>1</a:t>
            </a:r>
            <a:r>
              <a:rPr lang="zh-CN" altLang="en-US" dirty="0" smtClean="0"/>
              <a:t>、前人的思想、理论和实践</a:t>
            </a:r>
            <a:endParaRPr lang="zh-CN" altLang="en-US" dirty="0"/>
          </a:p>
        </p:txBody>
      </p:sp>
      <p:sp>
        <p:nvSpPr>
          <p:cNvPr id="4" name="Subtitle 3"/>
          <p:cNvSpPr>
            <a:spLocks noGrp="1"/>
          </p:cNvSpPr>
          <p:nvPr>
            <p:ph type="subTitle" idx="1"/>
          </p:nvPr>
        </p:nvSpPr>
        <p:spPr/>
        <p:txBody>
          <a:bodyPr/>
          <a:lstStyle/>
          <a:p>
            <a:r>
              <a:rPr lang="zh-CN" altLang="en-US" dirty="0" smtClean="0"/>
              <a:t>教育思想的轨迹</a:t>
            </a:r>
            <a:endParaRPr lang="zh-CN" alt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八、人本主义教育思想</a:t>
            </a:r>
            <a:endParaRPr lang="zh-CN" altLang="en-US" dirty="0"/>
          </a:p>
        </p:txBody>
      </p:sp>
      <p:sp>
        <p:nvSpPr>
          <p:cNvPr id="3" name="Content Placeholder 2"/>
          <p:cNvSpPr>
            <a:spLocks noGrp="1"/>
          </p:cNvSpPr>
          <p:nvPr>
            <p:ph idx="1"/>
          </p:nvPr>
        </p:nvSpPr>
        <p:spPr/>
        <p:txBody>
          <a:bodyPr/>
          <a:lstStyle/>
          <a:p>
            <a:r>
              <a:rPr lang="en-US" altLang="zh-CN" dirty="0" smtClean="0"/>
              <a:t>1</a:t>
            </a:r>
            <a:r>
              <a:rPr lang="zh-CN" altLang="en-US" dirty="0" smtClean="0"/>
              <a:t>、将教育彻底置于人性的充分发展和培养“完整的人”的价值取向上。</a:t>
            </a:r>
            <a:endParaRPr lang="en-US" altLang="zh-CN" dirty="0" smtClean="0"/>
          </a:p>
          <a:p>
            <a:endParaRPr lang="en-US" altLang="zh-CN" dirty="0"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2</a:t>
            </a:r>
            <a:r>
              <a:rPr lang="zh-CN" altLang="en-US" dirty="0" smtClean="0"/>
              <a:t>、以人性为本位，强调学生潜能的发挥、学生身心与情感的发展、学生的自我及其实现。</a:t>
            </a:r>
          </a:p>
          <a:p>
            <a:endParaRPr lang="zh-CN" alt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九、建构主义教育思想</a:t>
            </a:r>
            <a:endParaRPr lang="zh-CN" altLang="en-US" dirty="0"/>
          </a:p>
        </p:txBody>
      </p:sp>
      <p:sp>
        <p:nvSpPr>
          <p:cNvPr id="3" name="Content Placeholder 2"/>
          <p:cNvSpPr>
            <a:spLocks noGrp="1"/>
          </p:cNvSpPr>
          <p:nvPr>
            <p:ph idx="1"/>
          </p:nvPr>
        </p:nvSpPr>
        <p:spPr/>
        <p:txBody>
          <a:bodyPr/>
          <a:lstStyle/>
          <a:p>
            <a:r>
              <a:rPr lang="en-US" altLang="zh-CN" dirty="0" smtClean="0"/>
              <a:t>1</a:t>
            </a:r>
            <a:r>
              <a:rPr lang="zh-CN" altLang="en-US" dirty="0" smtClean="0"/>
              <a:t>、知识是发展的，是学生内在建构的。</a:t>
            </a:r>
            <a:endParaRPr lang="en-US" altLang="zh-CN" dirty="0" smtClean="0"/>
          </a:p>
          <a:p>
            <a:endParaRPr lang="en-US" altLang="zh-CN" dirty="0" smtClean="0"/>
          </a:p>
          <a:p>
            <a:r>
              <a:rPr lang="en-US" altLang="zh-CN" dirty="0" smtClean="0"/>
              <a:t>2</a:t>
            </a:r>
            <a:r>
              <a:rPr lang="zh-CN" altLang="en-US" dirty="0" smtClean="0"/>
              <a:t>、交互式、认知学徒式、抛锚式、问题解决式教学模式。</a:t>
            </a:r>
            <a:endParaRPr lang="zh-CN" alt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十、整体主义教育思想</a:t>
            </a:r>
            <a:endParaRPr lang="zh-CN" altLang="en-US" dirty="0"/>
          </a:p>
        </p:txBody>
      </p:sp>
      <p:sp>
        <p:nvSpPr>
          <p:cNvPr id="3" name="Content Placeholder 2"/>
          <p:cNvSpPr>
            <a:spLocks noGrp="1"/>
          </p:cNvSpPr>
          <p:nvPr>
            <p:ph idx="1"/>
          </p:nvPr>
        </p:nvSpPr>
        <p:spPr/>
        <p:txBody>
          <a:bodyPr>
            <a:normAutofit/>
          </a:bodyPr>
          <a:lstStyle/>
          <a:p>
            <a:r>
              <a:rPr lang="zh-CN" altLang="en-US" dirty="0" smtClean="0"/>
              <a:t>学校教育的根本目的在于整体教导儿童，个体的情感、审美、体质和灵性都要得到认可。</a:t>
            </a:r>
            <a:endParaRPr lang="en-US" altLang="zh-CN" dirty="0" smtClean="0"/>
          </a:p>
          <a:p>
            <a:endParaRPr lang="en-US" altLang="zh-CN" dirty="0" smtClean="0"/>
          </a:p>
          <a:p>
            <a:r>
              <a:rPr lang="zh-CN" altLang="en-US" dirty="0" smtClean="0"/>
              <a:t>学习是一种修炼，克服教育的异化。</a:t>
            </a:r>
            <a:endParaRPr lang="en-US" altLang="zh-CN" dirty="0" smtClean="0"/>
          </a:p>
          <a:p>
            <a:endParaRPr lang="en-US" altLang="zh-CN" dirty="0" smtClean="0"/>
          </a:p>
          <a:p>
            <a:r>
              <a:rPr lang="zh-CN" altLang="en-US" dirty="0" smtClean="0"/>
              <a:t>教师应充满灵性，以心传心。</a:t>
            </a:r>
            <a:endParaRPr lang="zh-CN" alt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十一、复杂性教育思想</a:t>
            </a:r>
            <a:endParaRPr lang="zh-CN" altLang="en-US" dirty="0"/>
          </a:p>
        </p:txBody>
      </p:sp>
      <p:sp>
        <p:nvSpPr>
          <p:cNvPr id="3" name="Content Placeholder 2"/>
          <p:cNvSpPr>
            <a:spLocks noGrp="1"/>
          </p:cNvSpPr>
          <p:nvPr>
            <p:ph idx="1"/>
          </p:nvPr>
        </p:nvSpPr>
        <p:spPr/>
        <p:txBody>
          <a:bodyPr/>
          <a:lstStyle/>
          <a:p>
            <a:r>
              <a:rPr lang="en-US" altLang="zh-CN" dirty="0" smtClean="0"/>
              <a:t>1</a:t>
            </a:r>
            <a:r>
              <a:rPr lang="zh-CN" altLang="en-US" dirty="0" smtClean="0"/>
              <a:t>、教育必须使受教育者能够在一个复杂的世界中掌握局部和整体之间的相互关联和影响。</a:t>
            </a:r>
            <a:endParaRPr lang="en-US" altLang="zh-CN" dirty="0" smtClean="0"/>
          </a:p>
          <a:p>
            <a:r>
              <a:rPr lang="zh-CN" altLang="en-US" dirty="0" smtClean="0"/>
              <a:t>教育必须使受教育者学会在散布着确定性的岛屿的不确定性的海洋中航行。</a:t>
            </a:r>
            <a:endParaRPr lang="en-US" altLang="zh-CN" dirty="0"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2</a:t>
            </a:r>
            <a:r>
              <a:rPr lang="zh-CN" altLang="en-US" dirty="0" smtClean="0"/>
              <a:t>、教育是一个整体，不能分为各种“育”。</a:t>
            </a:r>
            <a:endParaRPr lang="en-US" altLang="zh-CN" dirty="0" smtClean="0"/>
          </a:p>
          <a:p>
            <a:endParaRPr lang="en-US" altLang="zh-CN" dirty="0" smtClean="0"/>
          </a:p>
          <a:p>
            <a:r>
              <a:rPr lang="zh-CN" altLang="en-US" dirty="0" smtClean="0"/>
              <a:t>要关注教育事件，采用模糊评价。</a:t>
            </a:r>
            <a:endParaRPr lang="zh-CN" alt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十二、后现代主义教育思想</a:t>
            </a:r>
            <a:endParaRPr lang="zh-CN" altLang="en-US" dirty="0"/>
          </a:p>
        </p:txBody>
      </p:sp>
      <p:sp>
        <p:nvSpPr>
          <p:cNvPr id="3" name="Content Placeholder 2"/>
          <p:cNvSpPr>
            <a:spLocks noGrp="1"/>
          </p:cNvSpPr>
          <p:nvPr>
            <p:ph idx="1"/>
          </p:nvPr>
        </p:nvSpPr>
        <p:spPr/>
        <p:txBody>
          <a:bodyPr>
            <a:normAutofit/>
          </a:bodyPr>
          <a:lstStyle/>
          <a:p>
            <a:r>
              <a:rPr lang="en-US" altLang="zh-CN" dirty="0" smtClean="0"/>
              <a:t>1</a:t>
            </a:r>
            <a:r>
              <a:rPr lang="zh-CN" altLang="en-US" dirty="0" smtClean="0"/>
              <a:t>、学校教育是社会不平等的再生产过程。因此，教育要体现多样性、平等性和开放性。</a:t>
            </a:r>
            <a:endParaRPr lang="en-US" altLang="zh-CN" dirty="0" smtClean="0"/>
          </a:p>
          <a:p>
            <a:endParaRPr lang="en-US" altLang="zh-CN" dirty="0" smtClean="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2</a:t>
            </a:r>
            <a:r>
              <a:rPr lang="zh-CN" altLang="en-US" dirty="0" smtClean="0"/>
              <a:t>、教育要培养学生的社会批判能力、提高社会与自我意识、生态意识，学会和平共处和学会关心。</a:t>
            </a:r>
            <a:endParaRPr lang="en-US" altLang="zh-CN" dirty="0" smtClean="0"/>
          </a:p>
          <a:p>
            <a:endParaRPr lang="en-US" altLang="zh-CN" dirty="0" smtClean="0"/>
          </a:p>
          <a:p>
            <a:endParaRPr lang="zh-CN" alt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3</a:t>
            </a:r>
            <a:r>
              <a:rPr lang="zh-CN" altLang="en-US" dirty="0" smtClean="0"/>
              <a:t>、学校是一个知识和权力构成的生态圈。教师是平等中的首席。</a:t>
            </a:r>
          </a:p>
          <a:p>
            <a:endParaRPr lang="zh-CN" alt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第三部分 </a:t>
            </a:r>
            <a:endParaRPr lang="zh-CN" altLang="en-US" dirty="0"/>
          </a:p>
        </p:txBody>
      </p:sp>
      <p:sp>
        <p:nvSpPr>
          <p:cNvPr id="3" name="Content Placeholder 2"/>
          <p:cNvSpPr>
            <a:spLocks noGrp="1"/>
          </p:cNvSpPr>
          <p:nvPr>
            <p:ph idx="1"/>
          </p:nvPr>
        </p:nvSpPr>
        <p:spPr/>
        <p:txBody>
          <a:bodyPr/>
          <a:lstStyle/>
          <a:p>
            <a:r>
              <a:rPr lang="zh-CN" altLang="en-US" dirty="0" smtClean="0"/>
              <a:t>民主主义教育思想</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第一部分</a:t>
            </a:r>
            <a:endParaRPr lang="zh-CN" altLang="en-US" dirty="0"/>
          </a:p>
        </p:txBody>
      </p:sp>
      <p:sp>
        <p:nvSpPr>
          <p:cNvPr id="3" name="Content Placeholder 2"/>
          <p:cNvSpPr>
            <a:spLocks noGrp="1"/>
          </p:cNvSpPr>
          <p:nvPr>
            <p:ph idx="1"/>
          </p:nvPr>
        </p:nvSpPr>
        <p:spPr/>
        <p:txBody>
          <a:bodyPr/>
          <a:lstStyle/>
          <a:p>
            <a:r>
              <a:rPr lang="en-US" altLang="zh-CN" dirty="0" smtClean="0"/>
              <a:t>20</a:t>
            </a:r>
            <a:r>
              <a:rPr lang="zh-CN" altLang="en-US" dirty="0" smtClean="0"/>
              <a:t>世纪初，新教育和进步主义思潮占主导地位，随后又有了新传统教育的回归，出现了两种教育思潮的激烈碰撞，形成了钟摆现象。</a:t>
            </a:r>
            <a:endParaRPr lang="zh-CN" alt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一、终身教育</a:t>
            </a:r>
            <a:endParaRPr lang="zh-CN" altLang="en-US" dirty="0"/>
          </a:p>
        </p:txBody>
      </p:sp>
      <p:sp>
        <p:nvSpPr>
          <p:cNvPr id="3" name="Content Placeholder 2"/>
          <p:cNvSpPr>
            <a:spLocks noGrp="1"/>
          </p:cNvSpPr>
          <p:nvPr>
            <p:ph idx="1"/>
          </p:nvPr>
        </p:nvSpPr>
        <p:spPr/>
        <p:txBody>
          <a:bodyPr/>
          <a:lstStyle/>
          <a:p>
            <a:r>
              <a:rPr lang="en-US" altLang="zh-CN" dirty="0" smtClean="0"/>
              <a:t>1</a:t>
            </a:r>
            <a:r>
              <a:rPr lang="zh-CN" altLang="en-US" dirty="0" smtClean="0"/>
              <a:t>、学会学习</a:t>
            </a:r>
            <a:endParaRPr lang="en-US" altLang="zh-CN" dirty="0" smtClean="0"/>
          </a:p>
          <a:p>
            <a:endParaRPr lang="en-US" altLang="zh-CN" dirty="0" smtClean="0"/>
          </a:p>
          <a:p>
            <a:r>
              <a:rPr lang="en-US" altLang="zh-CN" dirty="0" smtClean="0"/>
              <a:t>2</a:t>
            </a:r>
            <a:r>
              <a:rPr lang="zh-CN" altLang="en-US" dirty="0" smtClean="0"/>
              <a:t>、自主学习和自我评价</a:t>
            </a:r>
            <a:endParaRPr lang="en-US" altLang="zh-CN" dirty="0" smtClean="0"/>
          </a:p>
          <a:p>
            <a:endParaRPr lang="en-US" altLang="zh-CN" dirty="0" smtClean="0"/>
          </a:p>
          <a:p>
            <a:r>
              <a:rPr lang="en-US" altLang="zh-CN" dirty="0" smtClean="0"/>
              <a:t>3</a:t>
            </a:r>
            <a:r>
              <a:rPr lang="zh-CN" altLang="en-US" dirty="0" smtClean="0"/>
              <a:t>、学校向社会开放</a:t>
            </a:r>
            <a:endParaRPr lang="zh-CN" alt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二、全民教育思想</a:t>
            </a:r>
            <a:endParaRPr lang="zh-CN" altLang="en-US" dirty="0"/>
          </a:p>
        </p:txBody>
      </p:sp>
      <p:sp>
        <p:nvSpPr>
          <p:cNvPr id="3" name="Content Placeholder 2"/>
          <p:cNvSpPr>
            <a:spLocks noGrp="1"/>
          </p:cNvSpPr>
          <p:nvPr>
            <p:ph idx="1"/>
          </p:nvPr>
        </p:nvSpPr>
        <p:spPr/>
        <p:txBody>
          <a:bodyPr/>
          <a:lstStyle/>
          <a:p>
            <a:r>
              <a:rPr lang="zh-CN" altLang="en-US" dirty="0" smtClean="0"/>
              <a:t>满足所有人都基本学习需要</a:t>
            </a:r>
            <a:endParaRPr lang="zh-CN" alt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三、全纳教育思想</a:t>
            </a:r>
            <a:endParaRPr lang="zh-CN" altLang="en-US" dirty="0"/>
          </a:p>
        </p:txBody>
      </p:sp>
      <p:sp>
        <p:nvSpPr>
          <p:cNvPr id="3" name="Content Placeholder 2"/>
          <p:cNvSpPr>
            <a:spLocks noGrp="1"/>
          </p:cNvSpPr>
          <p:nvPr>
            <p:ph idx="1"/>
          </p:nvPr>
        </p:nvSpPr>
        <p:spPr/>
        <p:txBody>
          <a:bodyPr>
            <a:normAutofit lnSpcReduction="10000"/>
          </a:bodyPr>
          <a:lstStyle/>
          <a:p>
            <a:r>
              <a:rPr lang="en-US" altLang="zh-CN" dirty="0" smtClean="0"/>
              <a:t>1</a:t>
            </a:r>
            <a:r>
              <a:rPr lang="zh-CN" altLang="en-US" dirty="0" smtClean="0"/>
              <a:t>、每个人都有受教育的权利；每个人都是独特的。</a:t>
            </a:r>
            <a:endParaRPr lang="en-US" altLang="zh-CN" dirty="0" smtClean="0"/>
          </a:p>
          <a:p>
            <a:endParaRPr lang="en-US" altLang="zh-CN" dirty="0" smtClean="0"/>
          </a:p>
          <a:p>
            <a:r>
              <a:rPr lang="en-US" altLang="zh-CN" dirty="0" smtClean="0"/>
              <a:t>2</a:t>
            </a:r>
            <a:r>
              <a:rPr lang="zh-CN" altLang="en-US" dirty="0" smtClean="0"/>
              <a:t>、教育应考虑到差异。</a:t>
            </a:r>
            <a:endParaRPr lang="en-US" altLang="zh-CN" dirty="0" smtClean="0"/>
          </a:p>
          <a:p>
            <a:endParaRPr lang="en-US" altLang="zh-CN" dirty="0" smtClean="0"/>
          </a:p>
          <a:p>
            <a:r>
              <a:rPr lang="en-US" altLang="zh-CN" dirty="0" smtClean="0"/>
              <a:t>3</a:t>
            </a:r>
            <a:r>
              <a:rPr lang="zh-CN" altLang="en-US" dirty="0" smtClean="0"/>
              <a:t>、学校要满足特殊教育需要的儿童。</a:t>
            </a:r>
            <a:endParaRPr lang="en-US" altLang="zh-CN" dirty="0" smtClean="0"/>
          </a:p>
          <a:p>
            <a:endParaRPr lang="en-US" altLang="zh-CN" dirty="0" smtClean="0"/>
          </a:p>
          <a:p>
            <a:r>
              <a:rPr lang="en-US" altLang="zh-CN" dirty="0" smtClean="0"/>
              <a:t>4</a:t>
            </a:r>
            <a:r>
              <a:rPr lang="zh-CN" altLang="en-US" dirty="0" smtClean="0"/>
              <a:t>、学校要接纳所有儿童，反对歧视。</a:t>
            </a:r>
            <a:endParaRPr lang="zh-CN" alt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zh-CN" altLang="en-US" dirty="0" smtClean="0"/>
              <a:t>因此，我们选择什么？</a:t>
            </a:r>
            <a:endParaRPr lang="zh-CN" altLang="en-US" dirty="0"/>
          </a:p>
        </p:txBody>
      </p:sp>
      <p:sp>
        <p:nvSpPr>
          <p:cNvPr id="5" name="Subtitle 4"/>
          <p:cNvSpPr>
            <a:spLocks noGrp="1"/>
          </p:cNvSpPr>
          <p:nvPr>
            <p:ph type="subTitle" idx="1"/>
          </p:nvPr>
        </p:nvSpPr>
        <p:spPr/>
        <p:txBody>
          <a:bodyPr/>
          <a:lstStyle/>
          <a:p>
            <a:endParaRPr lang="zh-CN" alt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altLang="zh-CN" dirty="0" smtClean="0"/>
              <a:t>1</a:t>
            </a:r>
            <a:r>
              <a:rPr lang="zh-CN" altLang="en-US" dirty="0" smtClean="0"/>
              <a:t>、经验与实证教育学思想</a:t>
            </a:r>
            <a:endParaRPr lang="en-US" altLang="zh-CN" dirty="0" smtClean="0"/>
          </a:p>
          <a:p>
            <a:endParaRPr lang="en-US" altLang="zh-CN" dirty="0"/>
          </a:p>
          <a:p>
            <a:endParaRPr lang="en-US" altLang="zh-CN" dirty="0" smtClean="0"/>
          </a:p>
          <a:p>
            <a:r>
              <a:rPr lang="en-US" altLang="zh-CN" dirty="0" smtClean="0"/>
              <a:t>2</a:t>
            </a:r>
            <a:r>
              <a:rPr lang="zh-CN" altLang="en-US" dirty="0" smtClean="0"/>
              <a:t>、整体主义教育思想</a:t>
            </a:r>
            <a:endParaRPr lang="zh-CN" alt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CN" dirty="0" smtClean="0"/>
              <a:t>1</a:t>
            </a:r>
            <a:r>
              <a:rPr lang="zh-CN" altLang="en-US" dirty="0" smtClean="0"/>
              <a:t>、经验与实证教育学思想</a:t>
            </a:r>
            <a:endParaRPr lang="zh-CN" altLang="en-US" dirty="0"/>
          </a:p>
        </p:txBody>
      </p:sp>
      <p:sp>
        <p:nvSpPr>
          <p:cNvPr id="3" name="Content Placeholder 2"/>
          <p:cNvSpPr>
            <a:spLocks noGrp="1"/>
          </p:cNvSpPr>
          <p:nvPr>
            <p:ph idx="1"/>
          </p:nvPr>
        </p:nvSpPr>
        <p:spPr/>
        <p:txBody>
          <a:bodyPr>
            <a:normAutofit/>
          </a:bodyPr>
          <a:lstStyle/>
          <a:p>
            <a:r>
              <a:rPr lang="zh-CN" altLang="en-US" dirty="0" smtClean="0"/>
              <a:t>（</a:t>
            </a:r>
            <a:r>
              <a:rPr lang="en-US" altLang="zh-CN" dirty="0" smtClean="0"/>
              <a:t>1</a:t>
            </a:r>
            <a:r>
              <a:rPr lang="zh-CN" altLang="en-US" dirty="0" smtClean="0"/>
              <a:t>）实验教育学研究</a:t>
            </a:r>
            <a:endParaRPr lang="en-US" altLang="zh-CN" dirty="0" smtClean="0"/>
          </a:p>
          <a:p>
            <a:r>
              <a:rPr lang="zh-CN" altLang="en-US" dirty="0" smtClean="0"/>
              <a:t>拉伊指出：“实验教育学的主要特征，就是现在教学和教育研究中所运用的新的研究方法。我们要在理论上和实践上证明，为了解决教学和教育中的各种问题，可以卓有成效地采用实验的研究方法，即特别适宜在教育上运用的实验、统计科学和客观性系统的观察。”</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fontScale="92500"/>
          </a:bodyPr>
          <a:lstStyle/>
          <a:p>
            <a:r>
              <a:rPr lang="zh-CN" altLang="en-US" dirty="0" smtClean="0"/>
              <a:t>拉伊所说的教育学实验由以下三个阶段组成：</a:t>
            </a:r>
            <a:endParaRPr lang="en-US" altLang="zh-CN" dirty="0" smtClean="0"/>
          </a:p>
          <a:p>
            <a:r>
              <a:rPr lang="en-US" dirty="0" smtClean="0"/>
              <a:t>(1)</a:t>
            </a:r>
            <a:r>
              <a:rPr lang="zh-CN" altLang="en-US" dirty="0" smtClean="0"/>
              <a:t>提出假设；</a:t>
            </a:r>
            <a:endParaRPr lang="en-US" altLang="zh-CN" dirty="0" smtClean="0"/>
          </a:p>
          <a:p>
            <a:r>
              <a:rPr lang="en-US" dirty="0" smtClean="0"/>
              <a:t>(2)</a:t>
            </a:r>
            <a:r>
              <a:rPr lang="zh-CN" altLang="en-US" dirty="0" smtClean="0"/>
              <a:t>设计并实施实验；</a:t>
            </a:r>
            <a:endParaRPr lang="en-US" altLang="zh-CN" dirty="0" smtClean="0"/>
          </a:p>
          <a:p>
            <a:r>
              <a:rPr lang="en-US" dirty="0" smtClean="0"/>
              <a:t>(3)</a:t>
            </a:r>
            <a:r>
              <a:rPr lang="zh-CN" altLang="en-US" dirty="0" smtClean="0"/>
              <a:t>在实践中进行验证。</a:t>
            </a:r>
            <a:endParaRPr lang="en-US" altLang="zh-CN" dirty="0" smtClean="0"/>
          </a:p>
          <a:p>
            <a:r>
              <a:rPr lang="zh-CN" altLang="en-US" dirty="0" smtClean="0"/>
              <a:t>这种研究方法实际上是当时盛行的自然科学的研究模式，即提出假说，进行验证，然后对假说进行检验和修正。其共同点都是为了寻求一种规律，并试图在以后的实践中运用这种规律。</a:t>
            </a:r>
          </a:p>
          <a:p>
            <a:endParaRPr lang="zh-CN" alt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a:bodyPr>
          <a:lstStyle/>
          <a:p>
            <a:r>
              <a:rPr lang="zh-CN" altLang="en-US" dirty="0" smtClean="0"/>
              <a:t>（</a:t>
            </a:r>
            <a:r>
              <a:rPr lang="en-US" altLang="zh-CN" dirty="0" smtClean="0"/>
              <a:t>2</a:t>
            </a:r>
            <a:r>
              <a:rPr lang="zh-CN" altLang="en-US" dirty="0" smtClean="0"/>
              <a:t>）崇尚教育事实</a:t>
            </a:r>
            <a:endParaRPr lang="en-US" altLang="zh-CN" dirty="0" smtClean="0"/>
          </a:p>
          <a:p>
            <a:r>
              <a:rPr lang="zh-CN" altLang="en-US" dirty="0" smtClean="0"/>
              <a:t>教育家佩特森</a:t>
            </a:r>
            <a:r>
              <a:rPr lang="en-US" dirty="0" smtClean="0"/>
              <a:t>(Petersen)</a:t>
            </a:r>
            <a:r>
              <a:rPr lang="zh-CN" altLang="en-US" dirty="0" smtClean="0"/>
              <a:t>提出并发展起了一种崇尚教育事实的研究。他认为梅伊曼教育实验脱离教育实际，并没有为教育实践提供指导。实验毕竟是实验，实验不是教育实际，实验研究不可能代替实际的教育研究。</a:t>
            </a:r>
          </a:p>
          <a:p>
            <a:r>
              <a:rPr lang="en-US" dirty="0" smtClean="0"/>
              <a:t>    </a:t>
            </a:r>
            <a:endParaRPr lang="zh-CN" alt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fontScale="92500" lnSpcReduction="10000"/>
          </a:bodyPr>
          <a:lstStyle/>
          <a:p>
            <a:r>
              <a:rPr lang="zh-CN" altLang="en-US" dirty="0" smtClean="0"/>
              <a:t>佩特森的教育事实研究的核心是对教育实际的观察研究。这种观察研究有三个种类：</a:t>
            </a:r>
          </a:p>
          <a:p>
            <a:r>
              <a:rPr lang="en-US" dirty="0" smtClean="0"/>
              <a:t>    1</a:t>
            </a:r>
            <a:r>
              <a:rPr lang="zh-CN" altLang="en-US" dirty="0" smtClean="0"/>
              <a:t>．对学生的个别观察和研究，以期找出影响学生学习的各种消极和积极因素；</a:t>
            </a:r>
          </a:p>
          <a:p>
            <a:r>
              <a:rPr lang="en-US" dirty="0" smtClean="0"/>
              <a:t>    2</a:t>
            </a:r>
            <a:r>
              <a:rPr lang="zh-CN" altLang="en-US" dirty="0" smtClean="0"/>
              <a:t>．对教师的观察和研究，以了解和确定教师的行为对教育影响的关系；</a:t>
            </a:r>
          </a:p>
          <a:p>
            <a:r>
              <a:rPr lang="en-US" dirty="0" smtClean="0"/>
              <a:t>    3. </a:t>
            </a:r>
            <a:r>
              <a:rPr lang="zh-CN" altLang="en-US" dirty="0" smtClean="0"/>
              <a:t>综合观察和研究，不仅要把教师和学生的观察研究联系起来，还要对整个教学和教育实际进行观察和研究，以把握教育和教学实际的真实情况。</a:t>
            </a:r>
          </a:p>
          <a:p>
            <a:endParaRPr lang="zh-CN" alt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fontScale="85000" lnSpcReduction="10000"/>
          </a:bodyPr>
          <a:lstStyle/>
          <a:p>
            <a:r>
              <a:rPr lang="en-US" dirty="0" smtClean="0"/>
              <a:t> </a:t>
            </a:r>
            <a:r>
              <a:rPr lang="zh-CN" altLang="en-US" dirty="0" smtClean="0"/>
              <a:t>佩特森特别指出，在这些观察研究中，要忠实而全面地进行观察和记录，尽可能地摆脱个人主观因素的介人和臆测。</a:t>
            </a:r>
            <a:endParaRPr lang="en-US" altLang="zh-CN" dirty="0" smtClean="0"/>
          </a:p>
          <a:p>
            <a:r>
              <a:rPr lang="zh-CN" altLang="en-US" dirty="0" smtClean="0"/>
              <a:t>这种观察当然是带有一定的目的的，如对某种教育现象进行说明，或进行逻辑分析、数量分析和原因探究。</a:t>
            </a:r>
            <a:endParaRPr lang="en-US" altLang="zh-CN" dirty="0" smtClean="0"/>
          </a:p>
          <a:p>
            <a:r>
              <a:rPr lang="zh-CN" altLang="en-US" dirty="0" smtClean="0"/>
              <a:t>佩特森相信在这种观察研究的基础上，可以把握儿童的基本能力、发展规律以及影响儿童能力和发展的各种因素。</a:t>
            </a:r>
            <a:endParaRPr lang="en-US" altLang="zh-CN" dirty="0" smtClean="0"/>
          </a:p>
          <a:p>
            <a:r>
              <a:rPr lang="zh-CN" altLang="en-US" dirty="0" smtClean="0"/>
              <a:t>为了达到科学的结论，他还要求在观察研究的基础上进行实验研究，以进一步核实和确定观察的结果。</a:t>
            </a: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一、欧洲新教育思潮</a:t>
            </a:r>
            <a:endParaRPr lang="zh-CN" altLang="en-US" dirty="0"/>
          </a:p>
        </p:txBody>
      </p:sp>
      <p:sp>
        <p:nvSpPr>
          <p:cNvPr id="3" name="Content Placeholder 2"/>
          <p:cNvSpPr>
            <a:spLocks noGrp="1"/>
          </p:cNvSpPr>
          <p:nvPr>
            <p:ph idx="1"/>
          </p:nvPr>
        </p:nvSpPr>
        <p:spPr/>
        <p:txBody>
          <a:bodyPr/>
          <a:lstStyle/>
          <a:p>
            <a:r>
              <a:rPr lang="en-US" altLang="zh-CN" dirty="0" smtClean="0"/>
              <a:t>20</a:t>
            </a:r>
            <a:r>
              <a:rPr lang="zh-CN" altLang="en-US" dirty="0" smtClean="0"/>
              <a:t>世纪初，欧洲掀起的以生物学和心理学的理论进展为科学依据，通过继承和发展自由主义的教育传统，特别是卢梭的教育思想而产生和发展起来的一种教育思潮。</a:t>
            </a:r>
            <a:endParaRPr lang="zh-CN" alt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fontScale="92500" lnSpcReduction="10000"/>
          </a:bodyPr>
          <a:lstStyle/>
          <a:p>
            <a:r>
              <a:rPr lang="zh-CN" altLang="en-US" dirty="0" smtClean="0"/>
              <a:t>（</a:t>
            </a:r>
            <a:r>
              <a:rPr lang="en-US" altLang="zh-CN" dirty="0" smtClean="0"/>
              <a:t>3</a:t>
            </a:r>
            <a:r>
              <a:rPr lang="zh-CN" altLang="en-US" dirty="0" smtClean="0"/>
              <a:t>）描述性教育科学</a:t>
            </a:r>
            <a:endParaRPr lang="en-US" altLang="zh-CN" dirty="0" smtClean="0"/>
          </a:p>
          <a:p>
            <a:r>
              <a:rPr lang="zh-CN" altLang="en-US" dirty="0" smtClean="0"/>
              <a:t>教育家费舍和洛赫纳尔所创立的描述性教育科学才真正称得上是自然科学意义上的科学研究。因此，描述性教育科学又被称为是实证主义教育学。它与当时的实证主义思潮有直接的渊源关系。</a:t>
            </a:r>
          </a:p>
          <a:p>
            <a:r>
              <a:rPr lang="zh-CN" altLang="en-US" dirty="0" smtClean="0"/>
              <a:t>实证主义是</a:t>
            </a:r>
            <a:r>
              <a:rPr lang="en-US" dirty="0" smtClean="0"/>
              <a:t>19</a:t>
            </a:r>
            <a:r>
              <a:rPr lang="zh-CN" altLang="en-US" dirty="0" smtClean="0"/>
              <a:t>世纪下半叶在英国和法国兴起的一种哲学思潮。所谓实证是“实在”、“有用”、“确定”、“精确</a:t>
            </a:r>
            <a:r>
              <a:rPr lang="en-US" dirty="0" smtClean="0"/>
              <a:t>"</a:t>
            </a:r>
            <a:r>
              <a:rPr lang="zh-CN" altLang="en-US" dirty="0" smtClean="0"/>
              <a:t>、“肯定”、“相对”的意思。</a:t>
            </a:r>
          </a:p>
          <a:p>
            <a:endParaRPr lang="zh-CN" alt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fontScale="85000" lnSpcReduction="10000"/>
          </a:bodyPr>
          <a:lstStyle/>
          <a:p>
            <a:r>
              <a:rPr lang="zh-CN" altLang="en-US" dirty="0" smtClean="0"/>
              <a:t>受实证主义思想的影响，费舍和洛赫纳尔提出教育应该研究“是什么，而不是“应该是什么”。</a:t>
            </a:r>
            <a:endParaRPr lang="en-US" altLang="zh-CN" dirty="0" smtClean="0"/>
          </a:p>
          <a:p>
            <a:r>
              <a:rPr lang="zh-CN" altLang="en-US" dirty="0" smtClean="0"/>
              <a:t>费舍认为，教育的科学性是建立在经验研究的基础上的。</a:t>
            </a:r>
            <a:endParaRPr lang="en-US" altLang="zh-CN" dirty="0" smtClean="0"/>
          </a:p>
          <a:p>
            <a:r>
              <a:rPr lang="zh-CN" altLang="en-US" dirty="0" smtClean="0"/>
              <a:t>他所说的经验研究要对教育实际进行客观、详尽的描述，然后对问题加以归纳和解释，最后建立一套具有可操作性和可被经验证实的方法体系。</a:t>
            </a:r>
            <a:endParaRPr lang="en-US" altLang="zh-CN" dirty="0" smtClean="0"/>
          </a:p>
          <a:p>
            <a:r>
              <a:rPr lang="zh-CN" altLang="en-US" dirty="0" smtClean="0"/>
              <a:t>他指出，教育研究不再是思考教育的本质或形而上的问题，其本身就是研究教育现象。</a:t>
            </a:r>
            <a:endParaRPr lang="en-US" altLang="zh-CN" dirty="0" smtClean="0"/>
          </a:p>
          <a:p>
            <a:r>
              <a:rPr lang="zh-CN" altLang="en-US" dirty="0" smtClean="0"/>
              <a:t>观察和实验是描述性教育科学的两种基本方法。 </a:t>
            </a:r>
          </a:p>
          <a:p>
            <a:endParaRPr lang="zh-CN" alt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CN" dirty="0" smtClean="0"/>
              <a:t>2</a:t>
            </a:r>
            <a:r>
              <a:rPr lang="zh-CN" altLang="en-US" dirty="0" smtClean="0"/>
              <a:t>、整体主义教育思潮</a:t>
            </a:r>
            <a:endParaRPr lang="zh-CN" altLang="en-US" dirty="0"/>
          </a:p>
        </p:txBody>
      </p:sp>
      <p:sp>
        <p:nvSpPr>
          <p:cNvPr id="3" name="Content Placeholder 2"/>
          <p:cNvSpPr>
            <a:spLocks noGrp="1"/>
          </p:cNvSpPr>
          <p:nvPr>
            <p:ph idx="1"/>
          </p:nvPr>
        </p:nvSpPr>
        <p:spPr/>
        <p:txBody>
          <a:bodyPr>
            <a:normAutofit/>
          </a:bodyPr>
          <a:lstStyle/>
          <a:p>
            <a:r>
              <a:rPr lang="en-US" dirty="0" smtClean="0"/>
              <a:t>20</a:t>
            </a:r>
            <a:r>
              <a:rPr lang="zh-CN" altLang="en-US" dirty="0" smtClean="0"/>
              <a:t>世纪</a:t>
            </a:r>
            <a:r>
              <a:rPr lang="en-US" dirty="0" smtClean="0"/>
              <a:t>70</a:t>
            </a:r>
            <a:r>
              <a:rPr lang="zh-CN" altLang="en-US" dirty="0" smtClean="0"/>
              <a:t>年代，北美某些教育理论学派延续人本教育学派的理论，并借用生态学、神话学、系统论、西方精神理论传统等部分概念，包括冥想、绿色教育</a:t>
            </a:r>
            <a:r>
              <a:rPr lang="en-US" dirty="0" smtClean="0"/>
              <a:t>(</a:t>
            </a:r>
            <a:r>
              <a:rPr lang="zh-CN" altLang="en-US" dirty="0" smtClean="0"/>
              <a:t>环保及和平教育</a:t>
            </a:r>
            <a:r>
              <a:rPr lang="en-US" dirty="0" smtClean="0"/>
              <a:t>)</a:t>
            </a:r>
            <a:r>
              <a:rPr lang="zh-CN" altLang="en-US" dirty="0" smtClean="0"/>
              <a:t>、在家教育、体制外教育等，发展出“以人的完整发展”为目标的“整体教育”</a:t>
            </a:r>
            <a:r>
              <a:rPr lang="en-US" dirty="0" smtClean="0"/>
              <a:t> </a:t>
            </a:r>
            <a:r>
              <a:rPr lang="zh-CN" altLang="en-US" dirty="0" smtClean="0"/>
              <a:t>理论。</a:t>
            </a:r>
            <a:endParaRPr lang="zh-CN" alt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a:bodyPr>
          <a:lstStyle/>
          <a:p>
            <a:r>
              <a:rPr lang="zh-CN" altLang="en-US" dirty="0" smtClean="0"/>
              <a:t>罗恩</a:t>
            </a:r>
            <a:r>
              <a:rPr lang="en-US" altLang="zh-CN" dirty="0" smtClean="0"/>
              <a:t>·</a:t>
            </a:r>
            <a:r>
              <a:rPr lang="zh-CN" altLang="en-US" dirty="0" smtClean="0"/>
              <a:t>米勒认为一个整体的人包含了下列几个本质要素：</a:t>
            </a:r>
          </a:p>
          <a:p>
            <a:r>
              <a:rPr lang="en-US" dirty="0" smtClean="0"/>
              <a:t>    1</a:t>
            </a:r>
            <a:r>
              <a:rPr lang="zh-CN" altLang="en-US" dirty="0" smtClean="0"/>
              <a:t>．智力。这是教育的传统领域。它涉及学习和记忆相关信息的能力；创造性地和批判性地思考的能力；比较、分析、发现问题和解决问题的能力。</a:t>
            </a:r>
          </a:p>
          <a:p>
            <a:endParaRPr lang="zh-CN" alt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en-US" dirty="0" smtClean="0"/>
              <a:t> 2</a:t>
            </a:r>
            <a:r>
              <a:rPr lang="zh-CN" altLang="en-US" dirty="0" smtClean="0"/>
              <a:t>．情感。这涉及学生所关切的事物，那些打动他们、吸引他们、显示存在的机会或冲突的事物。</a:t>
            </a:r>
            <a:endParaRPr lang="en-US" altLang="zh-CN" dirty="0" smtClean="0"/>
          </a:p>
          <a:p>
            <a:r>
              <a:rPr lang="zh-CN" altLang="en-US" dirty="0" smtClean="0"/>
              <a:t>为使学生能够有效地安排他们所关切的事物，整体主义教育者以学生的心理健康</a:t>
            </a:r>
            <a:r>
              <a:rPr lang="en-US" dirty="0" smtClean="0"/>
              <a:t>(</a:t>
            </a:r>
            <a:r>
              <a:rPr lang="zh-CN" altLang="en-US" dirty="0" smtClean="0"/>
              <a:t>经常用自尊的概念概括</a:t>
            </a:r>
            <a:r>
              <a:rPr lang="en-US" dirty="0" smtClean="0"/>
              <a:t>)</a:t>
            </a:r>
            <a:r>
              <a:rPr lang="zh-CN" altLang="en-US" dirty="0" smtClean="0"/>
              <a:t>为目标。这涉及对个性中隐藏的、无意识的力量的明确关注。可用的方法包括内心呈现与沉思。</a:t>
            </a:r>
            <a:endParaRPr lang="zh-CN" alt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a:bodyPr>
          <a:lstStyle/>
          <a:p>
            <a:r>
              <a:rPr lang="en-US" dirty="0" smtClean="0"/>
              <a:t> 3</a:t>
            </a:r>
            <a:r>
              <a:rPr lang="zh-CN" altLang="en-US" dirty="0" smtClean="0"/>
              <a:t>．体质。这不仅涉及健康、营养和身体结实，而且还包括身体对无法有效避免的外</a:t>
            </a:r>
          </a:p>
          <a:p>
            <a:r>
              <a:rPr lang="zh-CN" altLang="en-US" dirty="0" smtClean="0"/>
              <a:t>伤和精神紧张的承受。另一方面，身体还可以通过手工制作或舞蹈等表达不容易被转换成口头或精确语言的默会知识。</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a:bodyPr>
          <a:lstStyle/>
          <a:p>
            <a:r>
              <a:rPr lang="en-US" dirty="0" smtClean="0"/>
              <a:t> 4</a:t>
            </a:r>
            <a:r>
              <a:rPr lang="zh-CN" altLang="en-US" dirty="0" smtClean="0"/>
              <a:t>．交际。每个人的发展都是在社会背景中进行的；不仅是语言，而且基本的情感特</a:t>
            </a:r>
          </a:p>
          <a:p>
            <a:r>
              <a:rPr lang="zh-CN" altLang="en-US" dirty="0" smtClean="0"/>
              <a:t>征都是在与他人的交互作用中形成的，特别是在作为儿童的最初几年。</a:t>
            </a:r>
            <a:endParaRPr lang="en-US" altLang="zh-CN" dirty="0" smtClean="0"/>
          </a:p>
          <a:p>
            <a:r>
              <a:rPr lang="zh-CN" altLang="en-US" dirty="0" smtClean="0"/>
              <a:t>为使人类能够有教养地、互相支持地相互交往，整体教育在本质上必须是道德的。</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a:bodyPr>
          <a:lstStyle/>
          <a:p>
            <a:r>
              <a:rPr lang="en-US" dirty="0" smtClean="0"/>
              <a:t> 5</a:t>
            </a:r>
            <a:r>
              <a:rPr lang="zh-CN" altLang="en-US" dirty="0" smtClean="0"/>
              <a:t>．审美。整体教育非常重视人类对美好事物的热爱。</a:t>
            </a:r>
            <a:endParaRPr lang="en-US" altLang="zh-CN" dirty="0" smtClean="0"/>
          </a:p>
          <a:p>
            <a:r>
              <a:rPr lang="zh-CN" altLang="en-US" dirty="0" smtClean="0"/>
              <a:t>艺术</a:t>
            </a:r>
            <a:r>
              <a:rPr lang="en-US" altLang="zh-CN" dirty="0" smtClean="0"/>
              <a:t>——</a:t>
            </a:r>
            <a:r>
              <a:rPr lang="zh-CN" altLang="en-US" dirty="0" smtClean="0"/>
              <a:t>无论是绘画还是表演，在大多数整体教育的方法中都具有中心地位。</a:t>
            </a:r>
            <a:endParaRPr lang="en-US" altLang="zh-CN" dirty="0" smtClean="0"/>
          </a:p>
          <a:p>
            <a:r>
              <a:rPr lang="zh-CN" altLang="en-US" dirty="0" smtClean="0"/>
              <a:t>想象力与创造力</a:t>
            </a:r>
            <a:r>
              <a:rPr lang="en-US" altLang="zh-CN" dirty="0" smtClean="0"/>
              <a:t>——</a:t>
            </a:r>
            <a:r>
              <a:rPr lang="zh-CN" altLang="en-US" dirty="0" smtClean="0"/>
              <a:t>赋予观念与感觉以形式的本质渴望</a:t>
            </a:r>
            <a:r>
              <a:rPr lang="en-US" altLang="zh-CN" dirty="0" smtClean="0"/>
              <a:t>——</a:t>
            </a:r>
            <a:r>
              <a:rPr lang="zh-CN" altLang="en-US" dirty="0" smtClean="0"/>
              <a:t>受到极高的尊重和鼓励。</a:t>
            </a:r>
          </a:p>
          <a:p>
            <a:r>
              <a:rPr lang="en-US" dirty="0" smtClean="0"/>
              <a:t>  </a:t>
            </a:r>
            <a:endParaRPr lang="zh-CN" alt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a:bodyPr>
          <a:lstStyle/>
          <a:p>
            <a:r>
              <a:rPr lang="en-US" dirty="0" smtClean="0"/>
              <a:t>6</a:t>
            </a:r>
            <a:r>
              <a:rPr lang="zh-CN" altLang="en-US" dirty="0" smtClean="0"/>
              <a:t>．灵性。整体教育者认识到每个人都有一个“永恒的和神秘的”部分</a:t>
            </a:r>
            <a:r>
              <a:rPr lang="en-US" altLang="zh-CN" dirty="0" smtClean="0"/>
              <a:t>——</a:t>
            </a:r>
            <a:r>
              <a:rPr lang="zh-CN" altLang="en-US" dirty="0" smtClean="0"/>
              <a:t>一个存在</a:t>
            </a:r>
          </a:p>
          <a:p>
            <a:r>
              <a:rPr lang="zh-CN" altLang="en-US" dirty="0" smtClean="0"/>
              <a:t>于体质、交际和其他人格来源之外的内核。不管他们用传统的宗教术语</a:t>
            </a:r>
            <a:r>
              <a:rPr lang="en-US" dirty="0" smtClean="0"/>
              <a:t>(</a:t>
            </a:r>
            <a:r>
              <a:rPr lang="zh-CN" altLang="en-US" dirty="0" smtClean="0"/>
              <a:t>“灵魂”、内在的神圣”</a:t>
            </a:r>
            <a:r>
              <a:rPr lang="en-US" dirty="0" smtClean="0"/>
              <a:t>)</a:t>
            </a:r>
            <a:r>
              <a:rPr lang="zh-CN" altLang="en-US" dirty="0" smtClean="0"/>
              <a:t>，还是用深层心理学的语言</a:t>
            </a:r>
            <a:r>
              <a:rPr lang="en-US" dirty="0" smtClean="0"/>
              <a:t>(</a:t>
            </a:r>
            <a:r>
              <a:rPr lang="zh-CN" altLang="en-US" dirty="0" smtClean="0"/>
              <a:t>“更高层次的自我”</a:t>
            </a:r>
            <a:r>
              <a:rPr lang="en-US" dirty="0" smtClean="0"/>
              <a:t>)</a:t>
            </a:r>
            <a:r>
              <a:rPr lang="zh-CN" altLang="en-US" dirty="0" smtClean="0"/>
              <a:t>描述这个内核，整体主义教育者认为它是人的真正本质。</a:t>
            </a:r>
          </a:p>
          <a:p>
            <a:endParaRPr lang="zh-CN" alt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ltLang="zh-CN" dirty="0" smtClean="0"/>
              <a:t>2</a:t>
            </a:r>
            <a:r>
              <a:rPr lang="zh-CN" altLang="en-US" dirty="0" smtClean="0"/>
              <a:t>、别人的思想、理论和实践</a:t>
            </a:r>
            <a:endParaRPr lang="zh-CN" altLang="en-US" dirty="0"/>
          </a:p>
        </p:txBody>
      </p:sp>
      <p:sp>
        <p:nvSpPr>
          <p:cNvPr id="5" name="Subtitle 4"/>
          <p:cNvSpPr>
            <a:spLocks noGrp="1"/>
          </p:cNvSpPr>
          <p:nvPr>
            <p:ph type="subTitle" idx="1"/>
          </p:nvPr>
        </p:nvSpPr>
        <p:spPr/>
        <p:txBody>
          <a:bodyPr/>
          <a:lstStyle/>
          <a:p>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smtClean="0"/>
              <a:t>欧洲新教育运动的主要观点</a:t>
            </a:r>
            <a:endParaRPr lang="zh-CN" altLang="en-US" dirty="0"/>
          </a:p>
        </p:txBody>
      </p:sp>
      <p:sp>
        <p:nvSpPr>
          <p:cNvPr id="3" name="Content Placeholder 2"/>
          <p:cNvSpPr>
            <a:spLocks noGrp="1"/>
          </p:cNvSpPr>
          <p:nvPr>
            <p:ph idx="1"/>
          </p:nvPr>
        </p:nvSpPr>
        <p:spPr/>
        <p:txBody>
          <a:bodyPr/>
          <a:lstStyle/>
          <a:p>
            <a:r>
              <a:rPr lang="en-US" altLang="zh-CN" dirty="0" smtClean="0"/>
              <a:t>1</a:t>
            </a:r>
            <a:r>
              <a:rPr lang="zh-CN" altLang="en-US" dirty="0" smtClean="0"/>
              <a:t>、反对传统教育的主智主义。主智主义强调智力、智慧和理性发展的同时，忽略了情感、意志等非智力因素的作用。</a:t>
            </a:r>
            <a:endParaRPr lang="en-US" altLang="zh-CN" dirty="0" smtClean="0"/>
          </a:p>
          <a:p>
            <a:endParaRPr lang="en-US" altLang="zh-CN" dirty="0" smtClean="0"/>
          </a:p>
          <a:p>
            <a:r>
              <a:rPr lang="en-US" altLang="zh-CN" dirty="0" smtClean="0"/>
              <a:t>2</a:t>
            </a:r>
            <a:r>
              <a:rPr lang="zh-CN" altLang="en-US" dirty="0" smtClean="0"/>
              <a:t>、反对传统教育中理论与实践脱离，教育与生活脱离的弊端。</a:t>
            </a:r>
            <a:endParaRPr lang="en-US" altLang="zh-CN" dirty="0" smtClean="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a:t>
            </a:r>
            <a:r>
              <a:rPr lang="en-US" altLang="zh-CN" dirty="0" smtClean="0"/>
              <a:t>1</a:t>
            </a:r>
            <a:r>
              <a:rPr lang="zh-CN" altLang="en-US" dirty="0" smtClean="0"/>
              <a:t>）上海中学</a:t>
            </a:r>
            <a:endParaRPr lang="zh-CN" altLang="en-US" dirty="0"/>
          </a:p>
        </p:txBody>
      </p:sp>
      <p:sp>
        <p:nvSpPr>
          <p:cNvPr id="3" name="Content Placeholder 2"/>
          <p:cNvSpPr>
            <a:spLocks noGrp="1"/>
          </p:cNvSpPr>
          <p:nvPr>
            <p:ph idx="1"/>
          </p:nvPr>
        </p:nvSpPr>
        <p:spPr/>
        <p:txBody>
          <a:bodyPr>
            <a:normAutofit fontScale="92500" lnSpcReduction="10000"/>
          </a:bodyPr>
          <a:lstStyle/>
          <a:p>
            <a:r>
              <a:rPr lang="zh-CN" altLang="en-US" dirty="0" smtClean="0"/>
              <a:t>强调必须坚持邓小平同志关于教育要“三个面向”的思想，坚持党的教育方针，坚持教育为现代化建设服务；</a:t>
            </a:r>
          </a:p>
          <a:p>
            <a:r>
              <a:rPr lang="zh-CN" altLang="en-US" dirty="0" smtClean="0"/>
              <a:t>强调认真领会与落实江泽民同志关于创新精神的一系列指示，以课程改革为核心，使培养学生的创新精神与实践能力成为学校全面实施素质教育的重点；</a:t>
            </a:r>
          </a:p>
          <a:p>
            <a:r>
              <a:rPr lang="zh-CN" altLang="en-US" dirty="0" smtClean="0"/>
              <a:t>强调研究现代信息技术在教育中的广泛应用及可能导致教育的重大变化，并及时制定对策，探索实验。</a:t>
            </a:r>
            <a:endParaRPr lang="zh-CN" alt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zh-CN" altLang="en-US" dirty="0" smtClean="0"/>
              <a:t>（</a:t>
            </a:r>
            <a:r>
              <a:rPr lang="en-US" altLang="zh-CN" dirty="0" smtClean="0"/>
              <a:t>1</a:t>
            </a:r>
            <a:r>
              <a:rPr lang="zh-CN" altLang="en-US" dirty="0" smtClean="0"/>
              <a:t>）华东师范大学第二附属中学</a:t>
            </a:r>
            <a:endParaRPr lang="zh-CN" altLang="en-US" dirty="0"/>
          </a:p>
        </p:txBody>
      </p:sp>
      <p:sp>
        <p:nvSpPr>
          <p:cNvPr id="3" name="Content Placeholder 2"/>
          <p:cNvSpPr>
            <a:spLocks noGrp="1"/>
          </p:cNvSpPr>
          <p:nvPr>
            <p:ph idx="1"/>
          </p:nvPr>
        </p:nvSpPr>
        <p:spPr/>
        <p:txBody>
          <a:bodyPr>
            <a:normAutofit/>
          </a:bodyPr>
          <a:lstStyle/>
          <a:p>
            <a:r>
              <a:rPr lang="zh-CN" altLang="en-US" dirty="0" smtClean="0"/>
              <a:t>摆脱传统教育的束缚，深化教育改革，面向全体，全面落实党和国家的教育方针，使全体学生在思想品德、创新精神和实践能力等方面有明显的提高，成为“追求卓越，创造未来”的栋梁之材。</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ltLang="zh-CN" dirty="0" smtClean="0"/>
              <a:t>3</a:t>
            </a:r>
            <a:r>
              <a:rPr lang="zh-CN" altLang="en-US" dirty="0" smtClean="0"/>
              <a:t>、利益相关方的要求和需求</a:t>
            </a:r>
            <a:endParaRPr lang="zh-CN" altLang="en-US" dirty="0"/>
          </a:p>
        </p:txBody>
      </p:sp>
      <p:sp>
        <p:nvSpPr>
          <p:cNvPr id="5" name="Subtitle 4"/>
          <p:cNvSpPr>
            <a:spLocks noGrp="1"/>
          </p:cNvSpPr>
          <p:nvPr>
            <p:ph type="subTitle" idx="1"/>
          </p:nvPr>
        </p:nvSpPr>
        <p:spPr/>
        <p:txBody>
          <a:bodyPr/>
          <a:lstStyle/>
          <a:p>
            <a:endParaRPr lang="zh-CN" alt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a:t>
            </a:r>
            <a:r>
              <a:rPr lang="en-US" altLang="zh-CN" dirty="0" smtClean="0"/>
              <a:t>1</a:t>
            </a:r>
            <a:r>
              <a:rPr lang="zh-CN" altLang="en-US" dirty="0" smtClean="0"/>
              <a:t>）政府与教育主管部门</a:t>
            </a:r>
            <a:endParaRPr lang="zh-CN" altLang="en-US" dirty="0"/>
          </a:p>
        </p:txBody>
      </p:sp>
      <p:sp>
        <p:nvSpPr>
          <p:cNvPr id="3" name="Content Placeholder 2"/>
          <p:cNvSpPr>
            <a:spLocks noGrp="1"/>
          </p:cNvSpPr>
          <p:nvPr>
            <p:ph idx="1"/>
          </p:nvPr>
        </p:nvSpPr>
        <p:spPr/>
        <p:txBody>
          <a:bodyPr>
            <a:normAutofit fontScale="92500" lnSpcReduction="10000"/>
          </a:bodyPr>
          <a:lstStyle/>
          <a:p>
            <a:r>
              <a:rPr lang="en-US" dirty="0" smtClean="0"/>
              <a:t>“</a:t>
            </a:r>
            <a:r>
              <a:rPr lang="zh-CN" altLang="en-US" dirty="0" smtClean="0"/>
              <a:t>以学生发展为本</a:t>
            </a:r>
            <a:r>
              <a:rPr lang="en-US" dirty="0" smtClean="0"/>
              <a:t>”</a:t>
            </a:r>
            <a:r>
              <a:rPr lang="zh-CN" altLang="en-US" dirty="0" smtClean="0"/>
              <a:t>的素质教育课程理念与目标，强调学生的素质处于不断发展的状态，强调素质的动态性和发展性。</a:t>
            </a:r>
          </a:p>
          <a:p>
            <a:r>
              <a:rPr lang="zh-CN" altLang="en-US" dirty="0" smtClean="0"/>
              <a:t>一个基本理念：“以学生发展为本”。</a:t>
            </a:r>
          </a:p>
          <a:p>
            <a:r>
              <a:rPr lang="zh-CN" altLang="en-US" dirty="0" smtClean="0"/>
              <a:t>二个改革目标：转变学习方式；培养综合学力（强调创新精神的培养和实践能力的提高）。</a:t>
            </a:r>
          </a:p>
          <a:p>
            <a:r>
              <a:rPr lang="zh-CN" altLang="en-US" dirty="0" smtClean="0"/>
              <a:t>三个改革重点：功能性课程结构指向综合学力的培养；信息技术与课程体系的全面整合；研究（探究）性学习方式和双语教学形式有机融入各门学科。</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zh-CN" altLang="en-US" dirty="0" smtClean="0"/>
              <a:t>提供五种学习经历：品德形成和人格发展的经历；潜能开发和认知发展的经历；体育与健身的经历；艺术修养和发展的经历；社会实践的经历。</a:t>
            </a:r>
          </a:p>
          <a:p>
            <a:r>
              <a:rPr lang="zh-CN" altLang="en-US" dirty="0" smtClean="0"/>
              <a:t>建立三类主干课程结构：建立以基础型课程、拓展型课程和研究（探究）型课程为主干的课程结构。</a:t>
            </a:r>
          </a:p>
          <a:p>
            <a:endParaRPr lang="zh-CN" alt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lstStyle/>
          <a:p>
            <a:r>
              <a:rPr lang="zh-CN" altLang="en-US" dirty="0" smtClean="0"/>
              <a:t>政府对本校的要求：为教育改革提供基于实验的新鲜经验；为教育提供教育与研究一体化的范例。</a:t>
            </a:r>
            <a:endParaRPr lang="zh-CN" alt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a:t>
            </a:r>
            <a:r>
              <a:rPr lang="en-US" altLang="zh-CN" dirty="0" smtClean="0"/>
              <a:t>2</a:t>
            </a:r>
            <a:r>
              <a:rPr lang="zh-CN" altLang="en-US" dirty="0" smtClean="0"/>
              <a:t>）家长和社会需求</a:t>
            </a:r>
            <a:endParaRPr lang="zh-CN" altLang="en-US" dirty="0"/>
          </a:p>
        </p:txBody>
      </p:sp>
      <p:sp>
        <p:nvSpPr>
          <p:cNvPr id="3" name="Content Placeholder 2"/>
          <p:cNvSpPr>
            <a:spLocks noGrp="1"/>
          </p:cNvSpPr>
          <p:nvPr>
            <p:ph idx="1"/>
          </p:nvPr>
        </p:nvSpPr>
        <p:spPr/>
        <p:txBody>
          <a:bodyPr/>
          <a:lstStyle/>
          <a:p>
            <a:r>
              <a:rPr lang="zh-CN" altLang="en-US" dirty="0" smtClean="0"/>
              <a:t>升学，并且快乐，可持续。</a:t>
            </a:r>
            <a:endParaRPr lang="zh-CN" alt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ltLang="zh-CN" dirty="0" smtClean="0"/>
              <a:t>4</a:t>
            </a:r>
            <a:r>
              <a:rPr lang="zh-CN" altLang="en-US" dirty="0" smtClean="0"/>
              <a:t>、我们的传统和追求</a:t>
            </a:r>
            <a:endParaRPr lang="zh-CN" altLang="en-US" dirty="0"/>
          </a:p>
        </p:txBody>
      </p:sp>
      <p:sp>
        <p:nvSpPr>
          <p:cNvPr id="5" name="Subtitle 4"/>
          <p:cNvSpPr>
            <a:spLocks noGrp="1"/>
          </p:cNvSpPr>
          <p:nvPr>
            <p:ph type="subTitle" idx="1"/>
          </p:nvPr>
        </p:nvSpPr>
        <p:spPr/>
        <p:txBody>
          <a:bodyPr/>
          <a:lstStyle/>
          <a:p>
            <a:endParaRPr lang="zh-CN" alt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3" name="Content Placeholder 2"/>
          <p:cNvSpPr>
            <a:spLocks noGrp="1"/>
          </p:cNvSpPr>
          <p:nvPr>
            <p:ph idx="1"/>
          </p:nvPr>
        </p:nvSpPr>
        <p:spPr/>
        <p:txBody>
          <a:bodyPr>
            <a:normAutofit fontScale="92500" lnSpcReduction="20000"/>
          </a:bodyPr>
          <a:lstStyle/>
          <a:p>
            <a:r>
              <a:rPr lang="en-US" altLang="zh-CN" dirty="0" smtClean="0"/>
              <a:t>1</a:t>
            </a:r>
            <a:r>
              <a:rPr lang="zh-CN" altLang="en-US" dirty="0" smtClean="0"/>
              <a:t>、办学</a:t>
            </a:r>
            <a:r>
              <a:rPr lang="en-US" altLang="zh-CN" dirty="0" smtClean="0"/>
              <a:t>21</a:t>
            </a:r>
            <a:r>
              <a:rPr lang="zh-CN" altLang="en-US" dirty="0" smtClean="0"/>
              <a:t>年来，在学制改革、课程教材改革、教学改革、教师发展等方面取得令人瞩目的成就，形成了实验传统。学校成为上海的品牌学校。</a:t>
            </a:r>
            <a:endParaRPr lang="en-US" altLang="zh-CN" dirty="0" smtClean="0"/>
          </a:p>
          <a:p>
            <a:endParaRPr lang="en-US" altLang="zh-CN" dirty="0" smtClean="0"/>
          </a:p>
          <a:p>
            <a:r>
              <a:rPr lang="en-US" altLang="zh-CN" dirty="0" smtClean="0"/>
              <a:t>2</a:t>
            </a:r>
            <a:r>
              <a:rPr lang="zh-CN" altLang="en-US" dirty="0" smtClean="0"/>
              <a:t>、内部管理宽松和谐，创造了适合教师工作、学生生活学习的良好环境。</a:t>
            </a:r>
            <a:endParaRPr lang="en-US" altLang="zh-CN" dirty="0" smtClean="0"/>
          </a:p>
          <a:p>
            <a:endParaRPr lang="en-US" altLang="zh-CN" dirty="0" smtClean="0"/>
          </a:p>
          <a:p>
            <a:r>
              <a:rPr lang="en-US" altLang="zh-CN" dirty="0" smtClean="0"/>
              <a:t>3</a:t>
            </a:r>
            <a:r>
              <a:rPr lang="zh-CN" altLang="en-US" dirty="0" smtClean="0"/>
              <a:t>、“办学前瞻创新，实验精致领先，教师专业发展，学生展能成志”已深入人心。</a:t>
            </a:r>
            <a:endParaRPr lang="en-US" altLang="zh-CN" dirty="0" smtClean="0"/>
          </a:p>
          <a:p>
            <a:endParaRPr lang="en-US" altLang="zh-CN" dirty="0" smtClean="0"/>
          </a:p>
          <a:p>
            <a:endParaRPr lang="zh-CN" alt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zh-CN" altLang="en-US" dirty="0" smtClean="0"/>
              <a:t>（二）办什么样的学校</a:t>
            </a:r>
            <a:endParaRPr lang="zh-CN" altLang="en-US" dirty="0"/>
          </a:p>
        </p:txBody>
      </p:sp>
      <p:sp>
        <p:nvSpPr>
          <p:cNvPr id="3" name="Content Placeholder 2"/>
          <p:cNvSpPr>
            <a:spLocks noGrp="1"/>
          </p:cNvSpPr>
          <p:nvPr>
            <p:ph type="subTitle" idx="1"/>
          </p:nvPr>
        </p:nvSpPr>
        <p:spPr/>
        <p:txBody>
          <a:bodyPr>
            <a:normAutofit/>
          </a:bodyPr>
          <a:lstStyle/>
          <a:p>
            <a:pPr>
              <a:buNone/>
            </a:pPr>
            <a:endParaRPr lang="en-US" altLang="zh-CN"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华丽">
  <a:themeElements>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华丽">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华丽">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198</TotalTime>
  <Words>7767</Words>
  <Application>Microsoft Office PowerPoint</Application>
  <PresentationFormat>全屏显示(4:3)</PresentationFormat>
  <Paragraphs>305</Paragraphs>
  <Slides>117</Slides>
  <Notes>1</Notes>
  <HiddenSlides>0</HiddenSlides>
  <MMClips>0</MMClips>
  <ScaleCrop>false</ScaleCrop>
  <HeadingPairs>
    <vt:vector size="4" baseType="variant">
      <vt:variant>
        <vt:lpstr>主题</vt:lpstr>
      </vt:variant>
      <vt:variant>
        <vt:i4>1</vt:i4>
      </vt:variant>
      <vt:variant>
        <vt:lpstr>幻灯片标题</vt:lpstr>
      </vt:variant>
      <vt:variant>
        <vt:i4>117</vt:i4>
      </vt:variant>
    </vt:vector>
  </HeadingPairs>
  <TitlesOfParts>
    <vt:vector size="118" baseType="lpstr">
      <vt:lpstr>华丽</vt:lpstr>
      <vt:lpstr>寒假培训（一）</vt:lpstr>
      <vt:lpstr>提要</vt:lpstr>
      <vt:lpstr>一、我们是谁？</vt:lpstr>
      <vt:lpstr>二、我们要到哪里去？</vt:lpstr>
      <vt:lpstr>（一）思想有多远？</vt:lpstr>
      <vt:lpstr>1、前人的思想、理论和实践</vt:lpstr>
      <vt:lpstr>第一部分</vt:lpstr>
      <vt:lpstr>一、欧洲新教育思潮</vt:lpstr>
      <vt:lpstr>欧洲新教育运动的主要观点</vt:lpstr>
      <vt:lpstr>幻灯片 10</vt:lpstr>
      <vt:lpstr>幻灯片 11</vt:lpstr>
      <vt:lpstr>进步主义教育思潮的主要观点</vt:lpstr>
      <vt:lpstr>幻灯片 13</vt:lpstr>
      <vt:lpstr>幻灯片 14</vt:lpstr>
      <vt:lpstr>幻灯片 15</vt:lpstr>
      <vt:lpstr>幻灯片 16</vt:lpstr>
      <vt:lpstr>幻灯片 17</vt:lpstr>
      <vt:lpstr>幻灯片 18</vt:lpstr>
      <vt:lpstr>幻灯片 19</vt:lpstr>
      <vt:lpstr>二、新传统教育思潮</vt:lpstr>
      <vt:lpstr>幻灯片 21</vt:lpstr>
      <vt:lpstr>要素主义的主要观点</vt:lpstr>
      <vt:lpstr>幻灯片 23</vt:lpstr>
      <vt:lpstr>幻灯片 24</vt:lpstr>
      <vt:lpstr>幻灯片 25</vt:lpstr>
      <vt:lpstr>幻灯片 26</vt:lpstr>
      <vt:lpstr>幻灯片 27</vt:lpstr>
      <vt:lpstr>幻灯片 28</vt:lpstr>
      <vt:lpstr>永恒主义的教育思潮</vt:lpstr>
      <vt:lpstr>幻灯片 30</vt:lpstr>
      <vt:lpstr>幻灯片 31</vt:lpstr>
      <vt:lpstr>第二部分</vt:lpstr>
      <vt:lpstr>一、新行为主义教育思想</vt:lpstr>
      <vt:lpstr>幻灯片 34</vt:lpstr>
      <vt:lpstr>幻灯片 35</vt:lpstr>
      <vt:lpstr>幻灯片 36</vt:lpstr>
      <vt:lpstr>幻灯片 37</vt:lpstr>
      <vt:lpstr>二、存在主义教育思想</vt:lpstr>
      <vt:lpstr>幻灯片 39</vt:lpstr>
      <vt:lpstr>幻灯片 40</vt:lpstr>
      <vt:lpstr>三、教育现象学思想</vt:lpstr>
      <vt:lpstr>幻灯片 42</vt:lpstr>
      <vt:lpstr>幻灯片 43</vt:lpstr>
      <vt:lpstr>幻灯片 44</vt:lpstr>
      <vt:lpstr>四、结构主义教育思想</vt:lpstr>
      <vt:lpstr>幻灯片 46</vt:lpstr>
      <vt:lpstr>幻灯片 47</vt:lpstr>
      <vt:lpstr>幻灯片 48</vt:lpstr>
      <vt:lpstr>幻灯片 49</vt:lpstr>
      <vt:lpstr>幻灯片 50</vt:lpstr>
      <vt:lpstr>幻灯片 51</vt:lpstr>
      <vt:lpstr>幻灯片 52</vt:lpstr>
      <vt:lpstr>五、经验与实证教育学思想</vt:lpstr>
      <vt:lpstr>幻灯片 54</vt:lpstr>
      <vt:lpstr>幻灯片 55</vt:lpstr>
      <vt:lpstr>幻灯片 56</vt:lpstr>
      <vt:lpstr>六、批判主义教育思想</vt:lpstr>
      <vt:lpstr>幻灯片 58</vt:lpstr>
      <vt:lpstr>七、教育解放思想</vt:lpstr>
      <vt:lpstr>八、人本主义教育思想</vt:lpstr>
      <vt:lpstr>幻灯片 61</vt:lpstr>
      <vt:lpstr>九、建构主义教育思想</vt:lpstr>
      <vt:lpstr>十、整体主义教育思想</vt:lpstr>
      <vt:lpstr>十一、复杂性教育思想</vt:lpstr>
      <vt:lpstr>幻灯片 65</vt:lpstr>
      <vt:lpstr>十二、后现代主义教育思想</vt:lpstr>
      <vt:lpstr>幻灯片 67</vt:lpstr>
      <vt:lpstr>幻灯片 68</vt:lpstr>
      <vt:lpstr>第三部分 </vt:lpstr>
      <vt:lpstr>一、终身教育</vt:lpstr>
      <vt:lpstr>二、全民教育思想</vt:lpstr>
      <vt:lpstr>三、全纳教育思想</vt:lpstr>
      <vt:lpstr>因此，我们选择什么？</vt:lpstr>
      <vt:lpstr>幻灯片 74</vt:lpstr>
      <vt:lpstr>1、经验与实证教育学思想</vt:lpstr>
      <vt:lpstr>幻灯片 76</vt:lpstr>
      <vt:lpstr>幻灯片 77</vt:lpstr>
      <vt:lpstr>幻灯片 78</vt:lpstr>
      <vt:lpstr>幻灯片 79</vt:lpstr>
      <vt:lpstr>幻灯片 80</vt:lpstr>
      <vt:lpstr>幻灯片 81</vt:lpstr>
      <vt:lpstr>2、整体主义教育思潮</vt:lpstr>
      <vt:lpstr>幻灯片 83</vt:lpstr>
      <vt:lpstr>幻灯片 84</vt:lpstr>
      <vt:lpstr>幻灯片 85</vt:lpstr>
      <vt:lpstr>幻灯片 86</vt:lpstr>
      <vt:lpstr>幻灯片 87</vt:lpstr>
      <vt:lpstr>幻灯片 88</vt:lpstr>
      <vt:lpstr>2、别人的思想、理论和实践</vt:lpstr>
      <vt:lpstr>（1）上海中学</vt:lpstr>
      <vt:lpstr>（1）华东师范大学第二附属中学</vt:lpstr>
      <vt:lpstr>3、利益相关方的要求和需求</vt:lpstr>
      <vt:lpstr>（1）政府与教育主管部门</vt:lpstr>
      <vt:lpstr>幻灯片 94</vt:lpstr>
      <vt:lpstr>幻灯片 95</vt:lpstr>
      <vt:lpstr>（2）家长和社会需求</vt:lpstr>
      <vt:lpstr>4、我们的传统和追求</vt:lpstr>
      <vt:lpstr>幻灯片 98</vt:lpstr>
      <vt:lpstr>（二）办什么样的学校</vt:lpstr>
      <vt:lpstr>秉承实验文化，创建师生和谐发展的学习型共同体 </vt:lpstr>
      <vt:lpstr>1、办学前瞻创新：</vt:lpstr>
      <vt:lpstr>图示：全体成功</vt:lpstr>
      <vt:lpstr>2、实验精致领先</vt:lpstr>
      <vt:lpstr>3、教师专业发展</vt:lpstr>
      <vt:lpstr>4、学生展能成志</vt:lpstr>
      <vt:lpstr>幻灯片 106</vt:lpstr>
      <vt:lpstr>5、学习共同体</vt:lpstr>
      <vt:lpstr>幻灯片 108</vt:lpstr>
      <vt:lpstr>幻灯片 109</vt:lpstr>
      <vt:lpstr>幻灯片 110</vt:lpstr>
      <vt:lpstr>三、我们现在在哪里？</vt:lpstr>
      <vt:lpstr>幻灯片 112</vt:lpstr>
      <vt:lpstr>幻灯片 113</vt:lpstr>
      <vt:lpstr>幻灯片 114</vt:lpstr>
      <vt:lpstr>幻灯片 115</vt:lpstr>
      <vt:lpstr>四、我们如何行动？</vt:lpstr>
      <vt:lpstr>幻灯片 117</vt:lpstr>
    </vt:vector>
  </TitlesOfParts>
  <Company>微软</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寒假培训</dc:title>
  <dc:creator>微软中国</dc:creator>
  <cp:lastModifiedBy>fuj</cp:lastModifiedBy>
  <cp:revision>10</cp:revision>
  <dcterms:created xsi:type="dcterms:W3CDTF">2009-01-13T23:18:20Z</dcterms:created>
  <dcterms:modified xsi:type="dcterms:W3CDTF">2009-01-17T02:00:03Z</dcterms:modified>
</cp:coreProperties>
</file>