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3"/>
    <p:sldId id="266" r:id="rId4"/>
    <p:sldId id="285" r:id="rId5"/>
    <p:sldId id="722" r:id="rId6"/>
    <p:sldId id="321" r:id="rId7"/>
    <p:sldId id="324" r:id="rId8"/>
    <p:sldId id="325" r:id="rId9"/>
    <p:sldId id="282" r:id="rId10"/>
    <p:sldId id="281" r:id="rId11"/>
    <p:sldId id="332" r:id="rId12"/>
    <p:sldId id="724" r:id="rId13"/>
    <p:sldId id="702" r:id="rId14"/>
    <p:sldId id="725" r:id="rId15"/>
    <p:sldId id="726" r:id="rId17"/>
    <p:sldId id="727" r:id="rId18"/>
    <p:sldId id="730" r:id="rId19"/>
    <p:sldId id="731" r:id="rId20"/>
    <p:sldId id="753" r:id="rId21"/>
    <p:sldId id="723" r:id="rId22"/>
    <p:sldId id="347" r:id="rId23"/>
    <p:sldId id="345" r:id="rId24"/>
    <p:sldId id="365" r:id="rId25"/>
    <p:sldId id="366" r:id="rId26"/>
    <p:sldId id="336" r:id="rId27"/>
    <p:sldId id="381" r:id="rId28"/>
    <p:sldId id="754" r:id="rId29"/>
    <p:sldId id="755" r:id="rId30"/>
    <p:sldId id="395" r:id="rId31"/>
    <p:sldId id="756" r:id="rId32"/>
    <p:sldId id="389" r:id="rId33"/>
    <p:sldId id="390" r:id="rId34"/>
    <p:sldId id="391" r:id="rId35"/>
    <p:sldId id="392" r:id="rId36"/>
    <p:sldId id="394" r:id="rId37"/>
    <p:sldId id="758" r:id="rId38"/>
  </p:sldIdLst>
  <p:sldSz cx="9144000" cy="6858000" type="screen4x3"/>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824" y="-96"/>
      </p:cViewPr>
      <p:guideLst>
        <p:guide orient="horz" pos="2137"/>
        <p:guide pos="284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gs" Target="tags/tag5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8AD349-FF78-48CD-ABE2-BD058E361A4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EEC0B-9869-4E86-89CD-8F14884649E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E678785-CD64-4B1C-B28F-76A3BFFAB9B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dirty="0" smtClean="0"/>
              <a:t>文丹</a:t>
            </a:r>
            <a:r>
              <a:rPr lang="en-US" altLang="zh-CN" dirty="0" smtClean="0"/>
              <a:t>.</a:t>
            </a:r>
            <a:r>
              <a:rPr lang="zh-CN" altLang="zh-CN" dirty="0" smtClean="0"/>
              <a:t>手工教育：设计思维和创新意识的孵化器</a:t>
            </a:r>
            <a:r>
              <a:rPr lang="en-US" altLang="zh-CN" dirty="0" smtClean="0"/>
              <a:t>[J].</a:t>
            </a:r>
            <a:r>
              <a:rPr lang="zh-CN" altLang="zh-CN" dirty="0" smtClean="0"/>
              <a:t>上海教育环球教育时讯，</a:t>
            </a:r>
            <a:r>
              <a:rPr lang="en-US" altLang="zh-CN" dirty="0" smtClean="0"/>
              <a:t>2018.11</a:t>
            </a:r>
            <a:r>
              <a:rPr lang="zh-CN" altLang="zh-CN" dirty="0" smtClean="0"/>
              <a:t>（</a:t>
            </a:r>
            <a:r>
              <a:rPr lang="en-US" altLang="zh-CN" dirty="0" smtClean="0"/>
              <a:t>10</a:t>
            </a:r>
            <a:r>
              <a:rPr lang="zh-CN" altLang="zh-CN" dirty="0" smtClean="0"/>
              <a:t>）：</a:t>
            </a:r>
            <a:r>
              <a:rPr lang="en-US" altLang="zh-CN" dirty="0" smtClean="0"/>
              <a:t>64.</a:t>
            </a:r>
            <a:endParaRPr lang="zh-CN" altLang="en-US" dirty="0"/>
          </a:p>
        </p:txBody>
      </p:sp>
      <p:sp>
        <p:nvSpPr>
          <p:cNvPr id="4" name="灯片编号占位符 3"/>
          <p:cNvSpPr>
            <a:spLocks noGrp="1"/>
          </p:cNvSpPr>
          <p:nvPr>
            <p:ph type="sldNum" sz="quarter" idx="10"/>
          </p:nvPr>
        </p:nvSpPr>
        <p:spPr/>
        <p:txBody>
          <a:bodyPr/>
          <a:lstStyle/>
          <a:p>
            <a:fld id="{E65EEC0B-9869-4E86-89CD-8F14884649E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3">
        <a:schemeClr val="bg2"/>
      </p:bgRef>
    </p:bg>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标题 1"/>
          <p:cNvSpPr>
            <a:spLocks noGrp="1"/>
          </p:cNvSpPr>
          <p:nvPr>
            <p:ph type="ctrTitle"/>
          </p:nvPr>
        </p:nvSpPr>
        <p:spPr>
          <a:xfrm>
            <a:off x="685800" y="1214422"/>
            <a:ext cx="7772400" cy="1470025"/>
          </a:xfrm>
        </p:spPr>
        <p:txBody>
          <a:bodyPr/>
          <a:lstStyle>
            <a:lvl1pPr algn="ctr">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521733" y="2759581"/>
            <a:ext cx="6100534" cy="1740989"/>
          </a:xfrm>
        </p:spPr>
        <p:txBody>
          <a:bodyPr anchor="t"/>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95A687B0-22C7-4BED-A3A6-1B4F8CB04D5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53D27-2E31-4DB7-A2AF-E6074A98CF7B}"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r">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500176"/>
            <a:ext cx="8229600" cy="4714907"/>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5A687B0-22C7-4BED-A3A6-1B4F8CB04D5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53D27-2E31-4DB7-A2AF-E6074A98CF7B}" type="slidenum">
              <a:rPr lang="zh-CN" altLang="en-US" smtClean="0"/>
            </a:fld>
            <a:endParaRPr lang="zh-CN" altLang="en-US"/>
          </a:p>
        </p:txBody>
      </p:sp>
      <p:pic>
        <p:nvPicPr>
          <p:cNvPr id="8" name="图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竖排标题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758006" cy="5940444"/>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5A687B0-22C7-4BED-A3A6-1B4F8CB04D5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53D27-2E31-4DB7-A2AF-E6074A98CF7B}" type="slidenum">
              <a:rPr lang="zh-CN" altLang="en-US" smtClean="0"/>
            </a:fld>
            <a:endParaRPr lang="zh-CN" altLang="en-US"/>
          </a:p>
        </p:txBody>
      </p:sp>
      <p:pic>
        <p:nvPicPr>
          <p:cNvPr id="8" name="图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l">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5A687B0-22C7-4BED-A3A6-1B4F8CB04D5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53D27-2E31-4DB7-A2AF-E6074A98CF7B}" type="slidenum">
              <a:rPr lang="zh-CN" altLang="en-US" smtClean="0"/>
            </a:fld>
            <a:endParaRPr lang="zh-CN" altLang="en-US"/>
          </a:p>
        </p:txBody>
      </p:sp>
      <p:pic>
        <p:nvPicPr>
          <p:cNvPr id="8" name="图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143369"/>
            <a:ext cx="7772400" cy="1362075"/>
          </a:xfrm>
        </p:spPr>
        <p:txBody>
          <a:bodyPr anchor="t"/>
          <a:lstStyle>
            <a:lvl1pPr algn="l">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95A687B0-22C7-4BED-A3A6-1B4F8CB04D5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53D27-2E31-4DB7-A2AF-E6074A98CF7B}" type="slidenum">
              <a:rPr lang="zh-CN" altLang="en-US" smtClean="0"/>
            </a:fld>
            <a:endParaRPr lang="zh-CN" altLang="en-US"/>
          </a:p>
        </p:txBody>
      </p:sp>
      <p:pic>
        <p:nvPicPr>
          <p:cNvPr id="7" name="图片 6"/>
          <p:cNvPicPr>
            <a:picLocks noChangeAspect="1"/>
          </p:cNvPicPr>
          <p:nvPr/>
        </p:nvPicPr>
        <p:blipFill>
          <a:blip r:embed="rId2" cstate="print">
            <a:duotone>
              <a:schemeClr val="bg2"/>
              <a:srgbClr val="FFF1C1"/>
            </a:duotone>
            <a:lum bright="-10000" contrast="-30000"/>
          </a:blip>
          <a:stretch>
            <a:fillRect/>
          </a:stretch>
        </p:blipFill>
        <p:spPr>
          <a:xfrm>
            <a:off x="7480636" y="0"/>
            <a:ext cx="1663364" cy="235743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655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95A687B0-22C7-4BED-A3A6-1B4F8CB04D5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553D27-2E31-4DB7-A2AF-E6074A98CF7B}" type="slidenum">
              <a:rPr lang="zh-CN" altLang="en-US" smtClean="0"/>
            </a:fld>
            <a:endParaRPr lang="zh-CN" altLang="en-US"/>
          </a:p>
        </p:txBody>
      </p:sp>
      <p:pic>
        <p:nvPicPr>
          <p:cNvPr id="9" name="图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640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95A687B0-22C7-4BED-A3A6-1B4F8CB04D5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553D27-2E31-4DB7-A2AF-E6074A98CF7B}" type="slidenum">
              <a:rPr lang="zh-CN" altLang="en-US" smtClean="0"/>
            </a:fld>
            <a:endParaRPr lang="zh-CN" altLang="en-US"/>
          </a:p>
        </p:txBody>
      </p:sp>
      <p:pic>
        <p:nvPicPr>
          <p:cNvPr id="11" name="图片 10"/>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95A687B0-22C7-4BED-A3A6-1B4F8CB04D5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553D27-2E31-4DB7-A2AF-E6074A98CF7B}" type="slidenum">
              <a:rPr lang="zh-CN" altLang="en-US" smtClean="0"/>
            </a:fld>
            <a:endParaRPr lang="zh-CN" altLang="en-US"/>
          </a:p>
        </p:txBody>
      </p:sp>
      <p:pic>
        <p:nvPicPr>
          <p:cNvPr id="7" name="图片 6"/>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日期占位符 1"/>
          <p:cNvSpPr>
            <a:spLocks noGrp="1"/>
          </p:cNvSpPr>
          <p:nvPr>
            <p:ph type="dt" sz="half" idx="10"/>
          </p:nvPr>
        </p:nvSpPr>
        <p:spPr/>
        <p:txBody>
          <a:bodyPr/>
          <a:lstStyle/>
          <a:p>
            <a:fld id="{95A687B0-22C7-4BED-A3A6-1B4F8CB04D5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553D27-2E31-4DB7-A2AF-E6074A98CF7B}" type="slidenum">
              <a:rPr lang="zh-CN" altLang="en-US" smtClean="0"/>
            </a:fld>
            <a:endParaRPr lang="zh-CN" altLang="en-US"/>
          </a:p>
        </p:txBody>
      </p:sp>
      <p:pic>
        <p:nvPicPr>
          <p:cNvPr id="6" name="图片 5"/>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673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461175" y="5357826"/>
            <a:ext cx="8226225" cy="768028"/>
          </a:xfrm>
        </p:spPr>
        <p:txBody>
          <a:bodyPr anchor="ct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95A687B0-22C7-4BED-A3A6-1B4F8CB04D5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553D27-2E31-4DB7-A2AF-E6074A98CF7B}" type="slidenum">
              <a:rPr lang="zh-CN" altLang="en-US" smtClean="0"/>
            </a:fld>
            <a:endParaRPr lang="zh-CN" altLang="en-US"/>
          </a:p>
        </p:txBody>
      </p:sp>
      <p:pic>
        <p:nvPicPr>
          <p:cNvPr id="9" name="图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695298" y="214290"/>
            <a:ext cx="7448602" cy="781052"/>
          </a:xfrm>
        </p:spPr>
        <p:txBody>
          <a:bodyPr anchor="ct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4953000" y="6243633"/>
            <a:ext cx="3180375" cy="614367"/>
          </a:xfrm>
        </p:spPr>
        <p:txBody>
          <a:bodyPr anchor="t"/>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a:xfrm>
            <a:off x="609600" y="6492878"/>
            <a:ext cx="1676384" cy="365125"/>
          </a:xfrm>
        </p:spPr>
        <p:txBody>
          <a:bodyPr/>
          <a:lstStyle/>
          <a:p>
            <a:fld id="{95A687B0-22C7-4BED-A3A6-1B4F8CB04D56}" type="datetimeFigureOut">
              <a:rPr lang="zh-CN" altLang="en-US" smtClean="0"/>
            </a:fld>
            <a:endParaRPr lang="zh-CN" altLang="en-US"/>
          </a:p>
        </p:txBody>
      </p:sp>
      <p:sp>
        <p:nvSpPr>
          <p:cNvPr id="6" name="页脚占位符 5"/>
          <p:cNvSpPr>
            <a:spLocks noGrp="1"/>
          </p:cNvSpPr>
          <p:nvPr>
            <p:ph type="ftr" sz="quarter" idx="11"/>
          </p:nvPr>
        </p:nvSpPr>
        <p:spPr>
          <a:xfrm>
            <a:off x="2285984" y="6492876"/>
            <a:ext cx="2643206" cy="365125"/>
          </a:xfrm>
        </p:spPr>
        <p:txBody>
          <a:bodyPr/>
          <a:lstStyle/>
          <a:p>
            <a:endParaRPr lang="zh-CN" altLang="en-US"/>
          </a:p>
        </p:txBody>
      </p:sp>
      <p:sp>
        <p:nvSpPr>
          <p:cNvPr id="7" name="灯片编号占位符 6"/>
          <p:cNvSpPr>
            <a:spLocks noGrp="1"/>
          </p:cNvSpPr>
          <p:nvPr>
            <p:ph type="sldNum" sz="quarter" idx="12"/>
          </p:nvPr>
        </p:nvSpPr>
        <p:spPr>
          <a:xfrm>
            <a:off x="683073" y="5347005"/>
            <a:ext cx="871200" cy="871200"/>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p>
            <a:fld id="{A3553D27-2E31-4DB7-A2AF-E6074A98CF7B}" type="slidenum">
              <a:rPr lang="zh-CN" altLang="en-US" smtClean="0"/>
            </a:fld>
            <a:endParaRPr lang="zh-CN" altLang="en-US"/>
          </a:p>
        </p:txBody>
      </p:sp>
      <p:pic>
        <p:nvPicPr>
          <p:cNvPr id="9" name="图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7776000" cy="1143000"/>
          </a:xfrm>
          <a:prstGeom prst="rect">
            <a:avLst/>
          </a:prstGeom>
        </p:spPr>
        <p:txBody>
          <a:bodyPr vert="horz" rtlCol="0" anchor="ctr">
            <a:normAutofit/>
            <a:scene3d>
              <a:camera prst="orthographicFront"/>
              <a:lightRig rig="soft" dir="t"/>
            </a:scene3d>
            <a:sp3d prstMaterial="matte">
              <a:bevelT w="12700" h="12700"/>
            </a:sp3d>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defRPr>
            </a:lvl1pPr>
          </a:lstStyle>
          <a:p>
            <a:fld id="{95A687B0-22C7-4BED-A3A6-1B4F8CB04D56}"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a:solidFill>
                  <a:schemeClr val="tx1"/>
                </a:solidFill>
              </a:defRPr>
            </a:lvl1pPr>
          </a:lstStyle>
          <a:p>
            <a:fld id="{A3553D27-2E31-4DB7-A2AF-E6074A98CF7B}" type="slidenum">
              <a:rPr lang="zh-CN" altLang="en-US" smtClean="0"/>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lang="zh-CN" altLang="en-US" sz="44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2" panose="05020102010507070707"/>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panose="05020102010507070707"/>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 Target="slide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7.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slide" Target="slide17.xml"/><Relationship Id="rId22" Type="http://schemas.openxmlformats.org/officeDocument/2006/relationships/slideLayout" Target="../slideLayouts/slideLayout5.xml"/><Relationship Id="rId21" Type="http://schemas.openxmlformats.org/officeDocument/2006/relationships/slide" Target="slide22.xml"/><Relationship Id="rId20" Type="http://schemas.openxmlformats.org/officeDocument/2006/relationships/slide" Target="slide19.xml"/><Relationship Id="rId2" Type="http://schemas.openxmlformats.org/officeDocument/2006/relationships/slide" Target="slide16.xml"/><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14.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3" Type="http://schemas.openxmlformats.org/officeDocument/2006/relationships/slideLayout" Target="../slideLayouts/slideLayout3.xml"/><Relationship Id="rId22" Type="http://schemas.openxmlformats.org/officeDocument/2006/relationships/tags" Target="../tags/tag37.xml"/><Relationship Id="rId21" Type="http://schemas.openxmlformats.org/officeDocument/2006/relationships/slide" Target="slide14.xml"/><Relationship Id="rId20" Type="http://schemas.openxmlformats.org/officeDocument/2006/relationships/tags" Target="../tags/tag36.xml"/><Relationship Id="rId2" Type="http://schemas.openxmlformats.org/officeDocument/2006/relationships/tags" Target="../tags/tag18.xml"/><Relationship Id="rId19" Type="http://schemas.openxmlformats.org/officeDocument/2006/relationships/tags" Target="../tags/tag35.xml"/><Relationship Id="rId18" Type="http://schemas.openxmlformats.org/officeDocument/2006/relationships/tags" Target="../tags/tag34.xml"/><Relationship Id="rId17" Type="http://schemas.openxmlformats.org/officeDocument/2006/relationships/tags" Target="../tags/tag33.xml"/><Relationship Id="rId16" Type="http://schemas.openxmlformats.org/officeDocument/2006/relationships/tags" Target="../tags/tag3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6" Type="http://schemas.openxmlformats.org/officeDocument/2006/relationships/slideLayout" Target="../slideLayouts/slideLayout3.xml"/><Relationship Id="rId15" Type="http://schemas.openxmlformats.org/officeDocument/2006/relationships/slide" Target="slide14.xml"/><Relationship Id="rId14" Type="http://schemas.openxmlformats.org/officeDocument/2006/relationships/tags" Target="../tags/tag49.xml"/><Relationship Id="rId13" Type="http://schemas.openxmlformats.org/officeDocument/2006/relationships/slide" Target="slide18.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slide" Target="slide20.xml"/><Relationship Id="rId1" Type="http://schemas.openxmlformats.org/officeDocument/2006/relationships/tags" Target="../tags/tag3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slide" Target="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7.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tags" Target="../tags/tag5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9.jpeg"/><Relationship Id="rId1"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1.jpeg"/><Relationship Id="rId1" Type="http://schemas.openxmlformats.org/officeDocument/2006/relationships/image" Target="../media/image30.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tags" Target="../tags/tag5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5.jpeg"/><Relationship Id="rId1"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2.xml"/><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 Target="slide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1214422"/>
            <a:ext cx="8568952" cy="1470025"/>
          </a:xfrm>
        </p:spPr>
        <p:txBody>
          <a:bodyPr>
            <a:normAutofit fontScale="90000"/>
          </a:bodyPr>
          <a:lstStyle/>
          <a:p>
            <a:r>
              <a:rPr lang="zh-CN" altLang="en-US" dirty="0" smtClean="0"/>
              <a:t>新时代背景下学生创新素养培育的课程教学设计与评价</a:t>
            </a:r>
            <a:endParaRPr lang="zh-CN" altLang="en-US" dirty="0"/>
          </a:p>
        </p:txBody>
      </p:sp>
      <p:sp>
        <p:nvSpPr>
          <p:cNvPr id="3" name="副标题 2"/>
          <p:cNvSpPr>
            <a:spLocks noGrp="1"/>
          </p:cNvSpPr>
          <p:nvPr>
            <p:ph type="subTitle" idx="1"/>
          </p:nvPr>
        </p:nvSpPr>
        <p:spPr>
          <a:xfrm>
            <a:off x="1331640" y="3140968"/>
            <a:ext cx="6290627" cy="2088232"/>
          </a:xfrm>
        </p:spPr>
        <p:txBody>
          <a:bodyPr>
            <a:normAutofit fontScale="92500" lnSpcReduction="10000"/>
          </a:bodyPr>
          <a:lstStyle/>
          <a:p>
            <a:endParaRPr lang="en-US" altLang="zh-CN" dirty="0" smtClean="0"/>
          </a:p>
          <a:p>
            <a:r>
              <a:rPr lang="zh-CN" altLang="en-US" dirty="0" smtClean="0"/>
              <a:t>浦东教育发展研究院区域教育中心</a:t>
            </a:r>
            <a:endParaRPr lang="en-US" altLang="zh-CN" dirty="0" smtClean="0"/>
          </a:p>
          <a:p>
            <a:endParaRPr lang="en-US" altLang="zh-CN" dirty="0" smtClean="0"/>
          </a:p>
          <a:p>
            <a:r>
              <a:rPr lang="zh-CN" altLang="en-US" dirty="0" smtClean="0"/>
              <a:t>李彦荣</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0"/>
            <a:ext cx="7776000" cy="1143000"/>
          </a:xfrm>
        </p:spPr>
        <p:txBody>
          <a:bodyPr>
            <a:normAutofit/>
          </a:bodyPr>
          <a:lstStyle/>
          <a:p>
            <a:r>
              <a:rPr lang="zh-CN" altLang="en-US" dirty="0" smtClean="0"/>
              <a:t>（二）内容情境化再构</a:t>
            </a:r>
            <a:endParaRPr lang="en-US" altLang="zh-CN" dirty="0" smtClean="0"/>
          </a:p>
        </p:txBody>
      </p:sp>
      <p:sp>
        <p:nvSpPr>
          <p:cNvPr id="3" name="文本占位符 2"/>
          <p:cNvSpPr>
            <a:spLocks noGrp="1"/>
          </p:cNvSpPr>
          <p:nvPr>
            <p:ph type="body" idx="1"/>
          </p:nvPr>
        </p:nvSpPr>
        <p:spPr>
          <a:xfrm>
            <a:off x="572770" y="1143000"/>
            <a:ext cx="7277100" cy="2126615"/>
          </a:xfrm>
        </p:spPr>
        <p:txBody>
          <a:bodyPr>
            <a:noAutofit/>
          </a:bodyPr>
          <a:lstStyle/>
          <a:p>
            <a:r>
              <a:rPr lang="zh-CN" altLang="en-US" sz="2000" dirty="0" smtClean="0"/>
              <a:t>情境是知识应用与问题解决的核心场域，为学生提供一个真实的问题思考起点和目标实现终点，充分调动其既有认知基础和学习资源，因附会了学生对美好生活的期待而</a:t>
            </a:r>
            <a:r>
              <a:rPr lang="zh-CN" altLang="en-US" sz="2000" dirty="0" smtClean="0">
                <a:sym typeface="+mn-ea"/>
              </a:rPr>
              <a:t>激发起学生探究的兴趣</a:t>
            </a:r>
            <a:endParaRPr lang="zh-CN" altLang="en-US" sz="2000" dirty="0" smtClean="0"/>
          </a:p>
          <a:p>
            <a:r>
              <a:rPr lang="zh-CN" altLang="en-US" sz="2000" dirty="0" smtClean="0"/>
              <a:t>明确具体的情境设计使创新有了具体可感知的现实基础，将问题具象化却同时又给出了创造的无限可能</a:t>
            </a:r>
            <a:endParaRPr lang="zh-CN" altLang="en-US" sz="2000" dirty="0" smtClean="0"/>
          </a:p>
          <a:p>
            <a:r>
              <a:rPr lang="zh-CN" altLang="en-US" sz="2000" dirty="0" smtClean="0"/>
              <a:t>周浦实验用立体剪纸制作周浦古镇：</a:t>
            </a:r>
            <a:r>
              <a:rPr lang="zh-CN" altLang="en-US" sz="2000" dirty="0" smtClean="0">
                <a:sym typeface="+mn-ea"/>
              </a:rPr>
              <a:t>文学</a:t>
            </a:r>
            <a:r>
              <a:rPr lang="en-US" altLang="zh-CN" sz="2000" dirty="0" smtClean="0">
                <a:sym typeface="+mn-ea"/>
              </a:rPr>
              <a:t>+</a:t>
            </a:r>
            <a:r>
              <a:rPr lang="zh-CN" altLang="en-US" sz="2000" dirty="0" smtClean="0">
                <a:sym typeface="+mn-ea"/>
              </a:rPr>
              <a:t>科学</a:t>
            </a:r>
            <a:r>
              <a:rPr lang="en-US" altLang="zh-CN" sz="2000" dirty="0" smtClean="0">
                <a:sym typeface="+mn-ea"/>
              </a:rPr>
              <a:t>+</a:t>
            </a:r>
            <a:r>
              <a:rPr lang="zh-CN" altLang="en-US" sz="2000" dirty="0" smtClean="0">
                <a:sym typeface="+mn-ea"/>
              </a:rPr>
              <a:t>艺术</a:t>
            </a:r>
            <a:r>
              <a:rPr lang="zh-CN" altLang="en-US" sz="2000" dirty="0" smtClean="0">
                <a:sym typeface="+mn-ea"/>
                <a:hlinkClick r:id="rId1" action="ppaction://hlinksldjump"/>
              </a:rPr>
              <a:t>幻灯片 7</a:t>
            </a:r>
            <a:endParaRPr lang="en-US" altLang="zh-CN" sz="600" dirty="0" smtClean="0"/>
          </a:p>
        </p:txBody>
      </p:sp>
      <p:pic>
        <p:nvPicPr>
          <p:cNvPr id="4098" name="Picture 2" descr="E:\照片\创新素养项目学校\2018.4周浦实验创新\微信图片_20181227161009.jpg"/>
          <p:cNvPicPr>
            <a:picLocks noGrp="1" noChangeAspect="1" noChangeArrowheads="1"/>
          </p:cNvPicPr>
          <p:nvPr>
            <p:ph sz="half" idx="2"/>
          </p:nvPr>
        </p:nvPicPr>
        <p:blipFill>
          <a:blip r:embed="rId2" cstate="print"/>
          <a:srcRect/>
          <a:stretch>
            <a:fillRect/>
          </a:stretch>
        </p:blipFill>
        <p:spPr bwMode="auto">
          <a:xfrm>
            <a:off x="251644" y="3573170"/>
            <a:ext cx="4040188" cy="3030141"/>
          </a:xfrm>
          <a:prstGeom prst="rect">
            <a:avLst/>
          </a:prstGeom>
          <a:noFill/>
        </p:spPr>
      </p:pic>
      <p:pic>
        <p:nvPicPr>
          <p:cNvPr id="8" name="Picture 2" descr="E:\照片\创新素养项目学校\2018.4周浦实验创新\微信图片_20181227161005.jpg"/>
          <p:cNvPicPr>
            <a:picLocks noGrp="1" noChangeAspect="1" noChangeArrowheads="1"/>
          </p:cNvPicPr>
          <p:nvPr>
            <p:ph sz="quarter" idx="4"/>
          </p:nvPr>
        </p:nvPicPr>
        <p:blipFill>
          <a:blip r:embed="rId3" cstate="print"/>
          <a:srcRect/>
          <a:stretch>
            <a:fillRect/>
          </a:stretch>
        </p:blipFill>
        <p:spPr bwMode="auto">
          <a:xfrm>
            <a:off x="4644068" y="3645024"/>
            <a:ext cx="4041775" cy="303133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7776210" cy="2032635"/>
          </a:xfrm>
        </p:spPr>
        <p:txBody>
          <a:bodyPr>
            <a:normAutofit/>
          </a:bodyPr>
          <a:p>
            <a:r>
              <a:rPr smtClean="0">
                <a:sym typeface="+mn-ea"/>
              </a:rPr>
              <a:t>（三）学习个人化关联</a:t>
            </a:r>
            <a:br>
              <a:rPr smtClean="0">
                <a:sym typeface="+mn-ea"/>
              </a:rPr>
            </a:br>
            <a:r>
              <a:rPr sz="3110" smtClean="0">
                <a:sym typeface="+mn-ea"/>
              </a:rPr>
              <a:t>核心是个体基于自身独特认知基础的体验与输出转化</a:t>
            </a:r>
            <a:endParaRPr lang="zh-CN" altLang="en-US" sz="3110"/>
          </a:p>
        </p:txBody>
      </p:sp>
      <p:sp>
        <p:nvSpPr>
          <p:cNvPr id="3" name="文本框 2"/>
          <p:cNvSpPr txBox="1"/>
          <p:nvPr/>
        </p:nvSpPr>
        <p:spPr>
          <a:xfrm>
            <a:off x="829310" y="2615565"/>
            <a:ext cx="6623050" cy="1383665"/>
          </a:xfrm>
          <a:prstGeom prst="rect">
            <a:avLst/>
          </a:prstGeom>
          <a:noFill/>
        </p:spPr>
        <p:txBody>
          <a:bodyPr wrap="square" rtlCol="0">
            <a:spAutoFit/>
          </a:bodyPr>
          <a:p>
            <a:r>
              <a:rPr lang="en-US" altLang="zh-CN" sz="2800"/>
              <a:t>1.</a:t>
            </a:r>
            <a:r>
              <a:rPr lang="zh-CN" altLang="en-US" sz="2800"/>
              <a:t>不同个体因认知差异产生的创意点：</a:t>
            </a:r>
            <a:endParaRPr lang="zh-CN" altLang="en-US" sz="2800"/>
          </a:p>
          <a:p>
            <a:r>
              <a:rPr lang="zh-CN" altLang="en-US" sz="2800"/>
              <a:t>如对文本的再创作，</a:t>
            </a:r>
            <a:r>
              <a:rPr lang="zh-CN" altLang="en-US" sz="2800"/>
              <a:t>一百个人眼中就有一百个哈姆雷特</a:t>
            </a:r>
            <a:endParaRPr lang="zh-CN" altLang="en-US" sz="2800"/>
          </a:p>
        </p:txBody>
      </p:sp>
      <p:sp>
        <p:nvSpPr>
          <p:cNvPr id="4" name="文本框 3"/>
          <p:cNvSpPr txBox="1"/>
          <p:nvPr/>
        </p:nvSpPr>
        <p:spPr>
          <a:xfrm>
            <a:off x="829310" y="4259580"/>
            <a:ext cx="7289165" cy="1814830"/>
          </a:xfrm>
          <a:prstGeom prst="rect">
            <a:avLst/>
          </a:prstGeom>
          <a:noFill/>
        </p:spPr>
        <p:txBody>
          <a:bodyPr wrap="square" rtlCol="0">
            <a:spAutoFit/>
          </a:bodyPr>
          <a:p>
            <a:r>
              <a:rPr lang="en-US" altLang="zh-CN" sz="2800"/>
              <a:t>2.</a:t>
            </a:r>
            <a:r>
              <a:rPr lang="zh-CN" altLang="en-US" sz="2800"/>
              <a:t>将抽象原理应用于生活中需要解决的问题，如杠杆原理的再应用</a:t>
            </a:r>
            <a:endParaRPr lang="zh-CN" altLang="en-US" sz="2800"/>
          </a:p>
          <a:p>
            <a:r>
              <a:rPr lang="zh-CN" altLang="en-US" sz="2800"/>
              <a:t>电吹风的反向使用</a:t>
            </a:r>
            <a:endParaRPr lang="zh-CN" altLang="en-US" sz="2800"/>
          </a:p>
          <a:p>
            <a:r>
              <a:rPr lang="zh-CN" altLang="en-US" sz="2800">
                <a:hlinkClick r:id="rId1" action="ppaction://hlinksldjump"/>
              </a:rPr>
              <a:t>幻灯片 7</a:t>
            </a:r>
            <a:endParaRPr lang="zh-CN" alt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br>
              <a:rPr smtClean="0">
                <a:sym typeface="+mn-ea"/>
              </a:rPr>
            </a:br>
            <a:r>
              <a:rPr dirty="0" smtClean="0"/>
              <a:t>（四）知识情境有机融通</a:t>
            </a:r>
            <a:br>
              <a:rPr lang="en-US" altLang="zh-CN" dirty="0" smtClean="0"/>
            </a:br>
            <a:endParaRPr lang="en-US" altLang="zh-CN" dirty="0" smtClean="0"/>
          </a:p>
        </p:txBody>
      </p:sp>
      <p:pic>
        <p:nvPicPr>
          <p:cNvPr id="5" name="内容占位符 4" descr="C:/Users/lenovo/AppData/Local/Temp/picturecompress_20210415180651/output_1.pngoutput_1"/>
          <p:cNvPicPr>
            <a:picLocks noChangeAspect="1"/>
          </p:cNvPicPr>
          <p:nvPr>
            <p:ph idx="1"/>
          </p:nvPr>
        </p:nvPicPr>
        <p:blipFill>
          <a:blip r:embed="rId1"/>
          <a:stretch>
            <a:fillRect/>
          </a:stretch>
        </p:blipFill>
        <p:spPr>
          <a:xfrm>
            <a:off x="5042535" y="3875405"/>
            <a:ext cx="3757930" cy="2487930"/>
          </a:xfrm>
          <a:prstGeom prst="rect">
            <a:avLst/>
          </a:prstGeom>
        </p:spPr>
      </p:pic>
      <p:sp>
        <p:nvSpPr>
          <p:cNvPr id="4" name="文本框 3"/>
          <p:cNvSpPr txBox="1"/>
          <p:nvPr/>
        </p:nvSpPr>
        <p:spPr>
          <a:xfrm>
            <a:off x="330200" y="1227455"/>
            <a:ext cx="8601710" cy="1845310"/>
          </a:xfrm>
          <a:prstGeom prst="rect">
            <a:avLst/>
          </a:prstGeom>
          <a:noFill/>
        </p:spPr>
        <p:txBody>
          <a:bodyPr wrap="square" rtlCol="0" anchor="t">
            <a:spAutoFit/>
          </a:bodyPr>
          <a:p>
            <a:r>
              <a:rPr lang="zh-CN" altLang="en-US" sz="2400"/>
              <a:t>问题的产生从来不是孤立产生的，其解决也必然是系统性再造，需要系统集成的复杂思维</a:t>
            </a:r>
            <a:endParaRPr lang="zh-CN" altLang="en-US" sz="2400"/>
          </a:p>
          <a:p>
            <a:r>
              <a:rPr lang="zh-CN" altLang="en-US" sz="2400"/>
              <a:t>历史上做出巨大贡献的科学家都具有超强融通性，如爱因斯坦</a:t>
            </a:r>
            <a:endParaRPr lang="zh-CN" altLang="en-US" sz="2400"/>
          </a:p>
          <a:p>
            <a:r>
              <a:rPr lang="zh-CN" altLang="en-US" sz="2400"/>
              <a:t>图灵机的发明就是密码解码中不断建模发明的</a:t>
            </a:r>
            <a:endParaRPr lang="zh-CN" altLang="en-US" sz="2400"/>
          </a:p>
          <a:p>
            <a:endParaRPr lang="zh-CN" altLang="en-US"/>
          </a:p>
        </p:txBody>
      </p:sp>
      <p:sp>
        <p:nvSpPr>
          <p:cNvPr id="3" name="文本框 2"/>
          <p:cNvSpPr txBox="1"/>
          <p:nvPr/>
        </p:nvSpPr>
        <p:spPr>
          <a:xfrm>
            <a:off x="545465" y="3875405"/>
            <a:ext cx="4181475" cy="1938020"/>
          </a:xfrm>
          <a:prstGeom prst="rect">
            <a:avLst/>
          </a:prstGeom>
          <a:noFill/>
        </p:spPr>
        <p:txBody>
          <a:bodyPr wrap="square" rtlCol="0">
            <a:spAutoFit/>
          </a:bodyPr>
          <a:p>
            <a:r>
              <a:rPr lang="zh-CN" altLang="en-US" sz="2400">
                <a:sym typeface="+mn-ea"/>
              </a:rPr>
              <a:t>三星堆遗址出图黄金面具后的个人化复原：</a:t>
            </a:r>
            <a:endParaRPr lang="zh-CN" altLang="en-US" sz="2400"/>
          </a:p>
          <a:p>
            <a:r>
              <a:rPr lang="zh-CN" altLang="en-US" sz="2400">
                <a:sym typeface="+mn-ea"/>
              </a:rPr>
              <a:t>基于创作者</a:t>
            </a:r>
            <a:r>
              <a:rPr sz="2400" smtClean="0">
                <a:sym typeface="+mn-ea"/>
              </a:rPr>
              <a:t>历史情境、服饰、工艺的还原</a:t>
            </a:r>
            <a:endParaRPr sz="2400" smtClean="0">
              <a:sym typeface="+mn-ea"/>
            </a:endParaRPr>
          </a:p>
          <a:p>
            <a:r>
              <a:rPr sz="2400" smtClean="0">
                <a:sym typeface="+mn-ea"/>
                <a:hlinkClick r:id="rId2" action="ppaction://hlinksldjump"/>
              </a:rPr>
              <a:t>幻灯片 7</a:t>
            </a:r>
            <a:endParaRPr lang="zh-CN"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（五）关注学生体验性</a:t>
            </a:r>
            <a:endParaRPr lang="zh-CN" altLang="en-US"/>
          </a:p>
        </p:txBody>
      </p:sp>
      <p:pic>
        <p:nvPicPr>
          <p:cNvPr id="4098" name="Picture 2"/>
          <p:cNvPicPr>
            <a:picLocks noGrp="1" noChangeAspect="1" noChangeArrowheads="1"/>
          </p:cNvPicPr>
          <p:nvPr>
            <p:ph sz="half" idx="1"/>
          </p:nvPr>
        </p:nvPicPr>
        <p:blipFill>
          <a:blip r:embed="rId1" cstate="print"/>
          <a:srcRect/>
          <a:stretch>
            <a:fillRect/>
          </a:stretch>
        </p:blipFill>
        <p:spPr bwMode="auto">
          <a:xfrm>
            <a:off x="251520" y="2060848"/>
            <a:ext cx="4038600" cy="3028950"/>
          </a:xfrm>
          <a:prstGeom prst="rect">
            <a:avLst/>
          </a:prstGeom>
          <a:noFill/>
          <a:ln w="9525">
            <a:noFill/>
            <a:miter lim="800000"/>
            <a:headEnd/>
            <a:tailEnd/>
          </a:ln>
        </p:spPr>
      </p:pic>
      <p:pic>
        <p:nvPicPr>
          <p:cNvPr id="9" name="Picture 4" descr="C:\Users\lenovo\Desktop\图片\微信图片_20181008134421.jpg"/>
          <p:cNvPicPr>
            <a:picLocks noGrp="1" noChangeAspect="1" noChangeArrowheads="1"/>
          </p:cNvPicPr>
          <p:nvPr>
            <p:ph sz="half" idx="2"/>
          </p:nvPr>
        </p:nvPicPr>
        <p:blipFill>
          <a:blip r:embed="rId2" cstate="print"/>
          <a:srcRect/>
          <a:stretch>
            <a:fillRect/>
          </a:stretch>
        </p:blipFill>
        <p:spPr bwMode="auto">
          <a:xfrm>
            <a:off x="4716016" y="2132856"/>
            <a:ext cx="4038600" cy="3028950"/>
          </a:xfrm>
          <a:prstGeom prst="rect">
            <a:avLst/>
          </a:prstGeom>
          <a:noFill/>
        </p:spPr>
      </p:pic>
      <p:sp>
        <p:nvSpPr>
          <p:cNvPr id="3" name="文本框 2"/>
          <p:cNvSpPr txBox="1"/>
          <p:nvPr/>
        </p:nvSpPr>
        <p:spPr>
          <a:xfrm>
            <a:off x="251460" y="1235710"/>
            <a:ext cx="8793480" cy="645160"/>
          </a:xfrm>
          <a:prstGeom prst="rect">
            <a:avLst/>
          </a:prstGeom>
          <a:noFill/>
        </p:spPr>
        <p:txBody>
          <a:bodyPr wrap="square" rtlCol="0">
            <a:spAutoFit/>
          </a:bodyPr>
          <a:p>
            <a:r>
              <a:rPr lang="zh-CN" altLang="en-US"/>
              <a:t>持续的实践、体验和改进是人类进步的基本路线</a:t>
            </a:r>
            <a:endParaRPr lang="zh-CN" altLang="en-US"/>
          </a:p>
          <a:p>
            <a:r>
              <a:rPr lang="zh-CN" altLang="en-US"/>
              <a:t>艺术创作、体育技术改进、劳动工具的发明与迭代改造都是人类体验后的美好产物</a:t>
            </a:r>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402320" cy="1143000"/>
          </a:xfrm>
        </p:spPr>
        <p:txBody>
          <a:bodyPr>
            <a:normAutofit fontScale="90000"/>
          </a:bodyPr>
          <a:p>
            <a:r>
              <a:rPr lang="zh-CN" altLang="en-US"/>
              <a:t>四、课堂教学中促进学生创新素养培育的核心指向</a:t>
            </a:r>
            <a:endParaRPr lang="zh-CN" altLang="en-US"/>
          </a:p>
        </p:txBody>
      </p:sp>
      <p:sp>
        <p:nvSpPr>
          <p:cNvPr id="3" name="文本占位符 2"/>
          <p:cNvSpPr>
            <a:spLocks noGrp="1"/>
          </p:cNvSpPr>
          <p:nvPr>
            <p:ph type="body" idx="1"/>
          </p:nvPr>
        </p:nvSpPr>
        <p:spPr/>
        <p:txBody>
          <a:bodyPr/>
          <a:p>
            <a:r>
              <a:rPr lang="zh-CN" altLang="en-US"/>
              <a:t>（一）教学关注的核心点</a:t>
            </a:r>
            <a:endParaRPr lang="zh-CN" altLang="en-US"/>
          </a:p>
        </p:txBody>
      </p:sp>
      <p:sp>
        <p:nvSpPr>
          <p:cNvPr id="4" name="内容占位符 3"/>
          <p:cNvSpPr>
            <a:spLocks noGrp="1"/>
          </p:cNvSpPr>
          <p:nvPr>
            <p:ph sz="half" idx="2"/>
          </p:nvPr>
        </p:nvSpPr>
        <p:spPr/>
        <p:txBody>
          <a:bodyPr/>
          <a:p>
            <a:r>
              <a:rPr lang="zh-CN" altLang="en-US"/>
              <a:t>基于三维指标</a:t>
            </a:r>
            <a:r>
              <a:rPr lang="zh-CN" altLang="en-US">
                <a:hlinkClick r:id="rId1" action="ppaction://hlinksldjump"/>
              </a:rPr>
              <a:t>指标驱动的教学设计指向</a:t>
            </a:r>
            <a:br>
              <a:rPr lang="zh-CN" altLang="en-US">
                <a:hlinkClick r:id="rId1" action="ppaction://hlinksldjump"/>
              </a:rPr>
            </a:br>
            <a:endParaRPr lang="zh-CN" altLang="en-US"/>
          </a:p>
          <a:p>
            <a:r>
              <a:rPr lang="zh-CN" altLang="en-US"/>
              <a:t>核心是思维的培养</a:t>
            </a:r>
            <a:r>
              <a:rPr lang="en-US" altLang="zh-CN"/>
              <a:t> </a:t>
            </a:r>
            <a:r>
              <a:rPr lang="en-US" altLang="zh-CN">
                <a:hlinkClick r:id="rId2" action="ppaction://hlinksldjump"/>
              </a:rPr>
              <a:t>用形象、</a:t>
            </a:r>
            <a:endParaRPr lang="zh-CN" altLang="en-US"/>
          </a:p>
        </p:txBody>
      </p:sp>
      <p:sp>
        <p:nvSpPr>
          <p:cNvPr id="5" name="文本占位符 4"/>
          <p:cNvSpPr>
            <a:spLocks noGrp="1"/>
          </p:cNvSpPr>
          <p:nvPr>
            <p:ph type="body" sz="quarter" idx="3"/>
          </p:nvPr>
        </p:nvSpPr>
        <p:spPr/>
        <p:txBody>
          <a:bodyPr/>
          <a:p>
            <a:r>
              <a:rPr lang="zh-CN" altLang="en-US"/>
              <a:t>（二）促进思维培养的核心</a:t>
            </a:r>
            <a:endParaRPr lang="zh-CN" altLang="en-US"/>
          </a:p>
        </p:txBody>
      </p:sp>
      <p:sp>
        <p:nvSpPr>
          <p:cNvPr id="6" name="内容占位符 5"/>
          <p:cNvSpPr>
            <a:spLocks noGrp="1"/>
          </p:cNvSpPr>
          <p:nvPr>
            <p:ph sz="quarter" idx="4"/>
          </p:nvPr>
        </p:nvSpPr>
        <p:spPr>
          <a:xfrm>
            <a:off x="4398010" y="2174875"/>
            <a:ext cx="4497705" cy="3951605"/>
          </a:xfrm>
        </p:spPr>
        <p:txBody>
          <a:bodyPr/>
          <a:p>
            <a:r>
              <a:rPr lang="zh-CN" altLang="en-US"/>
              <a:t>思维层面：内容到形式的流程再造</a:t>
            </a:r>
            <a:r>
              <a:rPr lang="zh-CN" altLang="en-US">
                <a:hlinkClick r:id="rId3" action="ppaction://hlinksldjump"/>
              </a:rPr>
              <a:t>幻灯片 17</a:t>
            </a:r>
            <a:endParaRPr lang="zh-CN" altLang="en-US"/>
          </a:p>
          <a:p>
            <a:r>
              <a:rPr lang="zh-CN" altLang="en-US"/>
              <a:t>实践层面：明确的任务要求</a:t>
            </a:r>
            <a:endParaRPr lang="zh-CN" altLang="en-US"/>
          </a:p>
        </p:txBody>
      </p:sp>
      <p:sp>
        <p:nvSpPr>
          <p:cNvPr id="33" name="任意多边形 32"/>
          <p:cNvSpPr/>
          <p:nvPr>
            <p:custDataLst>
              <p:tags r:id="rId4"/>
            </p:custDataLst>
          </p:nvPr>
        </p:nvSpPr>
        <p:spPr bwMode="auto">
          <a:xfrm>
            <a:off x="1428382" y="4160692"/>
            <a:ext cx="1363522" cy="1278046"/>
          </a:xfrm>
          <a:custGeom>
            <a:avLst/>
            <a:gdLst>
              <a:gd name="connsiteX0" fmla="*/ 790904 w 1399037"/>
              <a:gd name="connsiteY0" fmla="*/ 1211 h 1311334"/>
              <a:gd name="connsiteX1" fmla="*/ 824937 w 1399037"/>
              <a:gd name="connsiteY1" fmla="*/ 23844 h 1311334"/>
              <a:gd name="connsiteX2" fmla="*/ 1388940 w 1399037"/>
              <a:gd name="connsiteY2" fmla="*/ 616769 h 1311334"/>
              <a:gd name="connsiteX3" fmla="*/ 1394610 w 1399037"/>
              <a:gd name="connsiteY3" fmla="*/ 635756 h 1311334"/>
              <a:gd name="connsiteX4" fmla="*/ 1394677 w 1399037"/>
              <a:gd name="connsiteY4" fmla="*/ 635756 h 1311334"/>
              <a:gd name="connsiteX5" fmla="*/ 1394771 w 1399037"/>
              <a:gd name="connsiteY5" fmla="*/ 636294 h 1311334"/>
              <a:gd name="connsiteX6" fmla="*/ 1399037 w 1399037"/>
              <a:gd name="connsiteY6" fmla="*/ 650578 h 1311334"/>
              <a:gd name="connsiteX7" fmla="*/ 1398149 w 1399037"/>
              <a:gd name="connsiteY7" fmla="*/ 655668 h 1311334"/>
              <a:gd name="connsiteX8" fmla="*/ 1399037 w 1399037"/>
              <a:gd name="connsiteY8" fmla="*/ 660758 h 1311334"/>
              <a:gd name="connsiteX9" fmla="*/ 1394771 w 1399037"/>
              <a:gd name="connsiteY9" fmla="*/ 675042 h 1311334"/>
              <a:gd name="connsiteX10" fmla="*/ 1394677 w 1399037"/>
              <a:gd name="connsiteY10" fmla="*/ 675579 h 1311334"/>
              <a:gd name="connsiteX11" fmla="*/ 1394610 w 1399037"/>
              <a:gd name="connsiteY11" fmla="*/ 675579 h 1311334"/>
              <a:gd name="connsiteX12" fmla="*/ 1388940 w 1399037"/>
              <a:gd name="connsiteY12" fmla="*/ 694567 h 1311334"/>
              <a:gd name="connsiteX13" fmla="*/ 824937 w 1399037"/>
              <a:gd name="connsiteY13" fmla="*/ 1287490 h 1311334"/>
              <a:gd name="connsiteX14" fmla="*/ 729980 w 1399037"/>
              <a:gd name="connsiteY14" fmla="*/ 1287490 h 1311334"/>
              <a:gd name="connsiteX15" fmla="*/ 571719 w 1399037"/>
              <a:gd name="connsiteY15" fmla="*/ 1021233 h 1311334"/>
              <a:gd name="connsiteX16" fmla="*/ 0 w 1399037"/>
              <a:gd name="connsiteY16" fmla="*/ 1021233 h 1311334"/>
              <a:gd name="connsiteX17" fmla="*/ 293610 w 1399037"/>
              <a:gd name="connsiteY17" fmla="*/ 679136 h 1311334"/>
              <a:gd name="connsiteX18" fmla="*/ 298451 w 1399037"/>
              <a:gd name="connsiteY18" fmla="*/ 655668 h 1311334"/>
              <a:gd name="connsiteX19" fmla="*/ 293610 w 1399037"/>
              <a:gd name="connsiteY19" fmla="*/ 632199 h 1311334"/>
              <a:gd name="connsiteX20" fmla="*/ 0 w 1399037"/>
              <a:gd name="connsiteY20" fmla="*/ 290102 h 1311334"/>
              <a:gd name="connsiteX21" fmla="*/ 571719 w 1399037"/>
              <a:gd name="connsiteY21" fmla="*/ 290102 h 1311334"/>
              <a:gd name="connsiteX22" fmla="*/ 729980 w 1399037"/>
              <a:gd name="connsiteY22" fmla="*/ 23844 h 1311334"/>
              <a:gd name="connsiteX23" fmla="*/ 790904 w 1399037"/>
              <a:gd name="connsiteY23" fmla="*/ 1211 h 13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9037" h="1311334">
                <a:moveTo>
                  <a:pt x="790904" y="1211"/>
                </a:moveTo>
                <a:cubicBezTo>
                  <a:pt x="801939" y="3726"/>
                  <a:pt x="813562" y="10432"/>
                  <a:pt x="824937" y="23844"/>
                </a:cubicBezTo>
                <a:cubicBezTo>
                  <a:pt x="824937" y="23844"/>
                  <a:pt x="1311127" y="440679"/>
                  <a:pt x="1388940" y="616769"/>
                </a:cubicBezTo>
                <a:lnTo>
                  <a:pt x="1394610" y="635756"/>
                </a:lnTo>
                <a:lnTo>
                  <a:pt x="1394677" y="635756"/>
                </a:lnTo>
                <a:lnTo>
                  <a:pt x="1394771" y="636294"/>
                </a:lnTo>
                <a:lnTo>
                  <a:pt x="1399037" y="650578"/>
                </a:lnTo>
                <a:lnTo>
                  <a:pt x="1398149" y="655668"/>
                </a:lnTo>
                <a:lnTo>
                  <a:pt x="1399037" y="660758"/>
                </a:lnTo>
                <a:lnTo>
                  <a:pt x="1394771" y="675042"/>
                </a:lnTo>
                <a:lnTo>
                  <a:pt x="1394677" y="675579"/>
                </a:lnTo>
                <a:lnTo>
                  <a:pt x="1394610" y="675579"/>
                </a:lnTo>
                <a:lnTo>
                  <a:pt x="1388940" y="694567"/>
                </a:lnTo>
                <a:cubicBezTo>
                  <a:pt x="1311127" y="870656"/>
                  <a:pt x="824937" y="1287490"/>
                  <a:pt x="824937" y="1287490"/>
                </a:cubicBezTo>
                <a:cubicBezTo>
                  <a:pt x="779437" y="1341139"/>
                  <a:pt x="729980" y="1287490"/>
                  <a:pt x="729980" y="1287490"/>
                </a:cubicBezTo>
                <a:cubicBezTo>
                  <a:pt x="706241" y="1066934"/>
                  <a:pt x="571719" y="1021233"/>
                  <a:pt x="571719" y="1021233"/>
                </a:cubicBezTo>
                <a:cubicBezTo>
                  <a:pt x="571719" y="1021233"/>
                  <a:pt x="571719" y="1021233"/>
                  <a:pt x="0" y="1021233"/>
                </a:cubicBezTo>
                <a:cubicBezTo>
                  <a:pt x="215137" y="834952"/>
                  <a:pt x="277266" y="730946"/>
                  <a:pt x="293610" y="679136"/>
                </a:cubicBezTo>
                <a:lnTo>
                  <a:pt x="298451" y="655668"/>
                </a:lnTo>
                <a:lnTo>
                  <a:pt x="293610" y="632199"/>
                </a:lnTo>
                <a:cubicBezTo>
                  <a:pt x="277266" y="580389"/>
                  <a:pt x="215137" y="476383"/>
                  <a:pt x="0" y="290102"/>
                </a:cubicBezTo>
                <a:cubicBezTo>
                  <a:pt x="571719" y="290102"/>
                  <a:pt x="571719" y="290102"/>
                  <a:pt x="571719" y="290102"/>
                </a:cubicBezTo>
                <a:cubicBezTo>
                  <a:pt x="571719" y="290102"/>
                  <a:pt x="706241" y="244401"/>
                  <a:pt x="729980" y="23844"/>
                </a:cubicBezTo>
                <a:cubicBezTo>
                  <a:pt x="729980" y="23844"/>
                  <a:pt x="757799" y="-6334"/>
                  <a:pt x="790904" y="1211"/>
                </a:cubicBezTo>
                <a:close/>
              </a:path>
            </a:pathLst>
          </a:custGeom>
          <a:solidFill>
            <a:srgbClr val="FFFFFF">
              <a:lumMod val="95000"/>
            </a:srgbClr>
          </a:solidFill>
          <a:ln>
            <a:solidFill>
              <a:srgbClr val="FFFFFF"/>
            </a:solidFill>
          </a:ln>
        </p:spPr>
        <p:txBody>
          <a:bodyPr wrap="square" lIns="68580" tIns="34290" rIns="68580" bIns="34290" anchor="ctr">
            <a:normAutofit/>
          </a:bodyPr>
          <a:p>
            <a:pPr algn="ctr"/>
            <a:endParaRPr sz="1350">
              <a:solidFill>
                <a:srgbClr val="000000">
                  <a:lumMod val="75000"/>
                  <a:lumOff val="25000"/>
                </a:srgbClr>
              </a:solidFill>
              <a:latin typeface="微软雅黑" panose="020B0503020204020204" charset="-122"/>
              <a:ea typeface="微软雅黑" panose="020B0503020204020204" charset="-122"/>
            </a:endParaRPr>
          </a:p>
        </p:txBody>
      </p:sp>
      <p:sp>
        <p:nvSpPr>
          <p:cNvPr id="36" name="任意多边形 35"/>
          <p:cNvSpPr/>
          <p:nvPr>
            <p:custDataLst>
              <p:tags r:id="rId5"/>
            </p:custDataLst>
          </p:nvPr>
        </p:nvSpPr>
        <p:spPr bwMode="auto">
          <a:xfrm>
            <a:off x="2050890" y="4554085"/>
            <a:ext cx="491260" cy="491260"/>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FFFFFF">
              <a:lumMod val="50000"/>
            </a:srgbClr>
          </a:solidFill>
          <a:ln>
            <a:noFill/>
          </a:ln>
        </p:spPr>
        <p:txBody>
          <a:bodyPr wrap="square" lIns="68580" tIns="34290" rIns="68580" bIns="34290" anchor="ctr">
            <a:normAutofit/>
          </a:bodyPr>
          <a:p>
            <a:pPr algn="ctr"/>
            <a:endParaRPr sz="1350">
              <a:solidFill>
                <a:srgbClr val="000000">
                  <a:lumMod val="75000"/>
                  <a:lumOff val="25000"/>
                </a:srgbClr>
              </a:solidFill>
              <a:latin typeface="微软雅黑" panose="020B0503020204020204" charset="-122"/>
              <a:ea typeface="微软雅黑" panose="020B0503020204020204" charset="-122"/>
            </a:endParaRPr>
          </a:p>
        </p:txBody>
      </p:sp>
      <p:sp>
        <p:nvSpPr>
          <p:cNvPr id="31" name="任意多边形 30"/>
          <p:cNvSpPr/>
          <p:nvPr>
            <p:custDataLst>
              <p:tags r:id="rId6"/>
            </p:custDataLst>
          </p:nvPr>
        </p:nvSpPr>
        <p:spPr bwMode="auto">
          <a:xfrm>
            <a:off x="3612957" y="4160692"/>
            <a:ext cx="1363522" cy="1278046"/>
          </a:xfrm>
          <a:custGeom>
            <a:avLst/>
            <a:gdLst>
              <a:gd name="connsiteX0" fmla="*/ 790904 w 1399037"/>
              <a:gd name="connsiteY0" fmla="*/ 1211 h 1311334"/>
              <a:gd name="connsiteX1" fmla="*/ 824937 w 1399037"/>
              <a:gd name="connsiteY1" fmla="*/ 23844 h 1311334"/>
              <a:gd name="connsiteX2" fmla="*/ 1388940 w 1399037"/>
              <a:gd name="connsiteY2" fmla="*/ 616769 h 1311334"/>
              <a:gd name="connsiteX3" fmla="*/ 1394610 w 1399037"/>
              <a:gd name="connsiteY3" fmla="*/ 635756 h 1311334"/>
              <a:gd name="connsiteX4" fmla="*/ 1394677 w 1399037"/>
              <a:gd name="connsiteY4" fmla="*/ 635756 h 1311334"/>
              <a:gd name="connsiteX5" fmla="*/ 1394771 w 1399037"/>
              <a:gd name="connsiteY5" fmla="*/ 636294 h 1311334"/>
              <a:gd name="connsiteX6" fmla="*/ 1399037 w 1399037"/>
              <a:gd name="connsiteY6" fmla="*/ 650578 h 1311334"/>
              <a:gd name="connsiteX7" fmla="*/ 1398149 w 1399037"/>
              <a:gd name="connsiteY7" fmla="*/ 655668 h 1311334"/>
              <a:gd name="connsiteX8" fmla="*/ 1399037 w 1399037"/>
              <a:gd name="connsiteY8" fmla="*/ 660758 h 1311334"/>
              <a:gd name="connsiteX9" fmla="*/ 1394771 w 1399037"/>
              <a:gd name="connsiteY9" fmla="*/ 675042 h 1311334"/>
              <a:gd name="connsiteX10" fmla="*/ 1394677 w 1399037"/>
              <a:gd name="connsiteY10" fmla="*/ 675579 h 1311334"/>
              <a:gd name="connsiteX11" fmla="*/ 1394610 w 1399037"/>
              <a:gd name="connsiteY11" fmla="*/ 675579 h 1311334"/>
              <a:gd name="connsiteX12" fmla="*/ 1388940 w 1399037"/>
              <a:gd name="connsiteY12" fmla="*/ 694567 h 1311334"/>
              <a:gd name="connsiteX13" fmla="*/ 824937 w 1399037"/>
              <a:gd name="connsiteY13" fmla="*/ 1287490 h 1311334"/>
              <a:gd name="connsiteX14" fmla="*/ 729980 w 1399037"/>
              <a:gd name="connsiteY14" fmla="*/ 1287490 h 1311334"/>
              <a:gd name="connsiteX15" fmla="*/ 571719 w 1399037"/>
              <a:gd name="connsiteY15" fmla="*/ 1021233 h 1311334"/>
              <a:gd name="connsiteX16" fmla="*/ 0 w 1399037"/>
              <a:gd name="connsiteY16" fmla="*/ 1021233 h 1311334"/>
              <a:gd name="connsiteX17" fmla="*/ 293610 w 1399037"/>
              <a:gd name="connsiteY17" fmla="*/ 679136 h 1311334"/>
              <a:gd name="connsiteX18" fmla="*/ 298451 w 1399037"/>
              <a:gd name="connsiteY18" fmla="*/ 655668 h 1311334"/>
              <a:gd name="connsiteX19" fmla="*/ 293610 w 1399037"/>
              <a:gd name="connsiteY19" fmla="*/ 632199 h 1311334"/>
              <a:gd name="connsiteX20" fmla="*/ 0 w 1399037"/>
              <a:gd name="connsiteY20" fmla="*/ 290102 h 1311334"/>
              <a:gd name="connsiteX21" fmla="*/ 571719 w 1399037"/>
              <a:gd name="connsiteY21" fmla="*/ 290102 h 1311334"/>
              <a:gd name="connsiteX22" fmla="*/ 729980 w 1399037"/>
              <a:gd name="connsiteY22" fmla="*/ 23844 h 1311334"/>
              <a:gd name="connsiteX23" fmla="*/ 790904 w 1399037"/>
              <a:gd name="connsiteY23" fmla="*/ 1211 h 13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9037" h="1311334">
                <a:moveTo>
                  <a:pt x="790904" y="1211"/>
                </a:moveTo>
                <a:cubicBezTo>
                  <a:pt x="801939" y="3726"/>
                  <a:pt x="813562" y="10432"/>
                  <a:pt x="824937" y="23844"/>
                </a:cubicBezTo>
                <a:cubicBezTo>
                  <a:pt x="824937" y="23844"/>
                  <a:pt x="1311127" y="440679"/>
                  <a:pt x="1388940" y="616769"/>
                </a:cubicBezTo>
                <a:lnTo>
                  <a:pt x="1394610" y="635756"/>
                </a:lnTo>
                <a:lnTo>
                  <a:pt x="1394677" y="635756"/>
                </a:lnTo>
                <a:lnTo>
                  <a:pt x="1394771" y="636294"/>
                </a:lnTo>
                <a:lnTo>
                  <a:pt x="1399037" y="650578"/>
                </a:lnTo>
                <a:lnTo>
                  <a:pt x="1398149" y="655668"/>
                </a:lnTo>
                <a:lnTo>
                  <a:pt x="1399037" y="660758"/>
                </a:lnTo>
                <a:lnTo>
                  <a:pt x="1394771" y="675042"/>
                </a:lnTo>
                <a:lnTo>
                  <a:pt x="1394677" y="675579"/>
                </a:lnTo>
                <a:lnTo>
                  <a:pt x="1394610" y="675579"/>
                </a:lnTo>
                <a:lnTo>
                  <a:pt x="1388940" y="694567"/>
                </a:lnTo>
                <a:cubicBezTo>
                  <a:pt x="1311127" y="870656"/>
                  <a:pt x="824937" y="1287490"/>
                  <a:pt x="824937" y="1287490"/>
                </a:cubicBezTo>
                <a:cubicBezTo>
                  <a:pt x="779437" y="1341139"/>
                  <a:pt x="729980" y="1287490"/>
                  <a:pt x="729980" y="1287490"/>
                </a:cubicBezTo>
                <a:cubicBezTo>
                  <a:pt x="706241" y="1066934"/>
                  <a:pt x="571719" y="1021233"/>
                  <a:pt x="571719" y="1021233"/>
                </a:cubicBezTo>
                <a:cubicBezTo>
                  <a:pt x="571719" y="1021233"/>
                  <a:pt x="571719" y="1021233"/>
                  <a:pt x="0" y="1021233"/>
                </a:cubicBezTo>
                <a:cubicBezTo>
                  <a:pt x="215137" y="834952"/>
                  <a:pt x="277266" y="730946"/>
                  <a:pt x="293610" y="679136"/>
                </a:cubicBezTo>
                <a:lnTo>
                  <a:pt x="298451" y="655668"/>
                </a:lnTo>
                <a:lnTo>
                  <a:pt x="293610" y="632199"/>
                </a:lnTo>
                <a:cubicBezTo>
                  <a:pt x="277266" y="580389"/>
                  <a:pt x="215137" y="476383"/>
                  <a:pt x="0" y="290102"/>
                </a:cubicBezTo>
                <a:cubicBezTo>
                  <a:pt x="571719" y="290102"/>
                  <a:pt x="571719" y="290102"/>
                  <a:pt x="571719" y="290102"/>
                </a:cubicBezTo>
                <a:cubicBezTo>
                  <a:pt x="571719" y="290102"/>
                  <a:pt x="706241" y="244401"/>
                  <a:pt x="729980" y="23844"/>
                </a:cubicBezTo>
                <a:cubicBezTo>
                  <a:pt x="729980" y="23844"/>
                  <a:pt x="757799" y="-6334"/>
                  <a:pt x="790904" y="1211"/>
                </a:cubicBezTo>
                <a:close/>
              </a:path>
            </a:pathLst>
          </a:custGeom>
          <a:solidFill>
            <a:srgbClr val="FFFFFF">
              <a:lumMod val="95000"/>
            </a:srgbClr>
          </a:solidFill>
          <a:ln>
            <a:solidFill>
              <a:srgbClr val="FFFFFF"/>
            </a:solidFill>
          </a:ln>
        </p:spPr>
        <p:txBody>
          <a:bodyPr wrap="square" lIns="68580" tIns="34290" rIns="68580" bIns="34290" anchor="ctr">
            <a:normAutofit/>
          </a:bodyPr>
          <a:p>
            <a:pPr algn="ctr"/>
            <a:endParaRPr sz="1350" dirty="0">
              <a:solidFill>
                <a:srgbClr val="000000">
                  <a:lumMod val="75000"/>
                  <a:lumOff val="25000"/>
                </a:srgbClr>
              </a:solidFill>
              <a:latin typeface="微软雅黑" panose="020B0503020204020204" charset="-122"/>
              <a:ea typeface="微软雅黑" panose="020B0503020204020204" charset="-122"/>
            </a:endParaRPr>
          </a:p>
        </p:txBody>
      </p:sp>
      <p:sp>
        <p:nvSpPr>
          <p:cNvPr id="35" name="任意多边形 34"/>
          <p:cNvSpPr/>
          <p:nvPr>
            <p:custDataLst>
              <p:tags r:id="rId7"/>
            </p:custDataLst>
          </p:nvPr>
        </p:nvSpPr>
        <p:spPr bwMode="auto">
          <a:xfrm>
            <a:off x="4235464" y="4554085"/>
            <a:ext cx="491260" cy="49126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rgbClr val="FFFFFF">
              <a:lumMod val="50000"/>
            </a:srgbClr>
          </a:solidFill>
          <a:ln>
            <a:noFill/>
          </a:ln>
        </p:spPr>
        <p:txBody>
          <a:bodyPr wrap="square" lIns="68580" tIns="34290" rIns="68580" bIns="34290" anchor="ctr">
            <a:normAutofit/>
          </a:bodyPr>
          <a:p>
            <a:pPr algn="ctr"/>
            <a:endParaRPr sz="1350">
              <a:solidFill>
                <a:srgbClr val="000000">
                  <a:lumMod val="75000"/>
                  <a:lumOff val="25000"/>
                </a:srgbClr>
              </a:solidFill>
              <a:latin typeface="微软雅黑" panose="020B0503020204020204" charset="-122"/>
              <a:ea typeface="微软雅黑" panose="020B0503020204020204" charset="-122"/>
            </a:endParaRPr>
          </a:p>
        </p:txBody>
      </p:sp>
      <p:sp>
        <p:nvSpPr>
          <p:cNvPr id="32" name="任意多边形 31"/>
          <p:cNvSpPr/>
          <p:nvPr>
            <p:custDataLst>
              <p:tags r:id="rId8"/>
            </p:custDataLst>
          </p:nvPr>
        </p:nvSpPr>
        <p:spPr bwMode="auto">
          <a:xfrm>
            <a:off x="2520669" y="4160692"/>
            <a:ext cx="1363522" cy="1278046"/>
          </a:xfrm>
          <a:custGeom>
            <a:avLst/>
            <a:gdLst>
              <a:gd name="connsiteX0" fmla="*/ 790904 w 1399037"/>
              <a:gd name="connsiteY0" fmla="*/ 1211 h 1311334"/>
              <a:gd name="connsiteX1" fmla="*/ 824937 w 1399037"/>
              <a:gd name="connsiteY1" fmla="*/ 23844 h 1311334"/>
              <a:gd name="connsiteX2" fmla="*/ 1388940 w 1399037"/>
              <a:gd name="connsiteY2" fmla="*/ 616769 h 1311334"/>
              <a:gd name="connsiteX3" fmla="*/ 1394610 w 1399037"/>
              <a:gd name="connsiteY3" fmla="*/ 635756 h 1311334"/>
              <a:gd name="connsiteX4" fmla="*/ 1394677 w 1399037"/>
              <a:gd name="connsiteY4" fmla="*/ 635756 h 1311334"/>
              <a:gd name="connsiteX5" fmla="*/ 1394771 w 1399037"/>
              <a:gd name="connsiteY5" fmla="*/ 636294 h 1311334"/>
              <a:gd name="connsiteX6" fmla="*/ 1399037 w 1399037"/>
              <a:gd name="connsiteY6" fmla="*/ 650578 h 1311334"/>
              <a:gd name="connsiteX7" fmla="*/ 1398149 w 1399037"/>
              <a:gd name="connsiteY7" fmla="*/ 655668 h 1311334"/>
              <a:gd name="connsiteX8" fmla="*/ 1399037 w 1399037"/>
              <a:gd name="connsiteY8" fmla="*/ 660758 h 1311334"/>
              <a:gd name="connsiteX9" fmla="*/ 1394771 w 1399037"/>
              <a:gd name="connsiteY9" fmla="*/ 675042 h 1311334"/>
              <a:gd name="connsiteX10" fmla="*/ 1394677 w 1399037"/>
              <a:gd name="connsiteY10" fmla="*/ 675579 h 1311334"/>
              <a:gd name="connsiteX11" fmla="*/ 1394610 w 1399037"/>
              <a:gd name="connsiteY11" fmla="*/ 675579 h 1311334"/>
              <a:gd name="connsiteX12" fmla="*/ 1388940 w 1399037"/>
              <a:gd name="connsiteY12" fmla="*/ 694567 h 1311334"/>
              <a:gd name="connsiteX13" fmla="*/ 824937 w 1399037"/>
              <a:gd name="connsiteY13" fmla="*/ 1287490 h 1311334"/>
              <a:gd name="connsiteX14" fmla="*/ 729980 w 1399037"/>
              <a:gd name="connsiteY14" fmla="*/ 1287490 h 1311334"/>
              <a:gd name="connsiteX15" fmla="*/ 571719 w 1399037"/>
              <a:gd name="connsiteY15" fmla="*/ 1021233 h 1311334"/>
              <a:gd name="connsiteX16" fmla="*/ 0 w 1399037"/>
              <a:gd name="connsiteY16" fmla="*/ 1021233 h 1311334"/>
              <a:gd name="connsiteX17" fmla="*/ 293610 w 1399037"/>
              <a:gd name="connsiteY17" fmla="*/ 679136 h 1311334"/>
              <a:gd name="connsiteX18" fmla="*/ 298451 w 1399037"/>
              <a:gd name="connsiteY18" fmla="*/ 655668 h 1311334"/>
              <a:gd name="connsiteX19" fmla="*/ 293610 w 1399037"/>
              <a:gd name="connsiteY19" fmla="*/ 632199 h 1311334"/>
              <a:gd name="connsiteX20" fmla="*/ 0 w 1399037"/>
              <a:gd name="connsiteY20" fmla="*/ 290102 h 1311334"/>
              <a:gd name="connsiteX21" fmla="*/ 571719 w 1399037"/>
              <a:gd name="connsiteY21" fmla="*/ 290102 h 1311334"/>
              <a:gd name="connsiteX22" fmla="*/ 729980 w 1399037"/>
              <a:gd name="connsiteY22" fmla="*/ 23844 h 1311334"/>
              <a:gd name="connsiteX23" fmla="*/ 790904 w 1399037"/>
              <a:gd name="connsiteY23" fmla="*/ 1211 h 13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9037" h="1311334">
                <a:moveTo>
                  <a:pt x="790904" y="1211"/>
                </a:moveTo>
                <a:cubicBezTo>
                  <a:pt x="801939" y="3726"/>
                  <a:pt x="813562" y="10432"/>
                  <a:pt x="824937" y="23844"/>
                </a:cubicBezTo>
                <a:cubicBezTo>
                  <a:pt x="824937" y="23844"/>
                  <a:pt x="1311127" y="440679"/>
                  <a:pt x="1388940" y="616769"/>
                </a:cubicBezTo>
                <a:lnTo>
                  <a:pt x="1394610" y="635756"/>
                </a:lnTo>
                <a:lnTo>
                  <a:pt x="1394677" y="635756"/>
                </a:lnTo>
                <a:lnTo>
                  <a:pt x="1394771" y="636294"/>
                </a:lnTo>
                <a:lnTo>
                  <a:pt x="1399037" y="650578"/>
                </a:lnTo>
                <a:lnTo>
                  <a:pt x="1398149" y="655668"/>
                </a:lnTo>
                <a:lnTo>
                  <a:pt x="1399037" y="660758"/>
                </a:lnTo>
                <a:lnTo>
                  <a:pt x="1394771" y="675042"/>
                </a:lnTo>
                <a:lnTo>
                  <a:pt x="1394677" y="675579"/>
                </a:lnTo>
                <a:lnTo>
                  <a:pt x="1394610" y="675579"/>
                </a:lnTo>
                <a:lnTo>
                  <a:pt x="1388940" y="694567"/>
                </a:lnTo>
                <a:cubicBezTo>
                  <a:pt x="1311127" y="870656"/>
                  <a:pt x="824937" y="1287490"/>
                  <a:pt x="824937" y="1287490"/>
                </a:cubicBezTo>
                <a:cubicBezTo>
                  <a:pt x="779437" y="1341139"/>
                  <a:pt x="729980" y="1287490"/>
                  <a:pt x="729980" y="1287490"/>
                </a:cubicBezTo>
                <a:cubicBezTo>
                  <a:pt x="706241" y="1066934"/>
                  <a:pt x="571719" y="1021233"/>
                  <a:pt x="571719" y="1021233"/>
                </a:cubicBezTo>
                <a:cubicBezTo>
                  <a:pt x="571719" y="1021233"/>
                  <a:pt x="571719" y="1021233"/>
                  <a:pt x="0" y="1021233"/>
                </a:cubicBezTo>
                <a:cubicBezTo>
                  <a:pt x="215137" y="834952"/>
                  <a:pt x="277266" y="730946"/>
                  <a:pt x="293610" y="679136"/>
                </a:cubicBezTo>
                <a:lnTo>
                  <a:pt x="298451" y="655668"/>
                </a:lnTo>
                <a:lnTo>
                  <a:pt x="293610" y="632199"/>
                </a:lnTo>
                <a:cubicBezTo>
                  <a:pt x="277266" y="580389"/>
                  <a:pt x="215137" y="476383"/>
                  <a:pt x="0" y="290102"/>
                </a:cubicBezTo>
                <a:cubicBezTo>
                  <a:pt x="571719" y="290102"/>
                  <a:pt x="571719" y="290102"/>
                  <a:pt x="571719" y="290102"/>
                </a:cubicBezTo>
                <a:cubicBezTo>
                  <a:pt x="571719" y="290102"/>
                  <a:pt x="706241" y="244401"/>
                  <a:pt x="729980" y="23844"/>
                </a:cubicBezTo>
                <a:cubicBezTo>
                  <a:pt x="729980" y="23844"/>
                  <a:pt x="757799" y="-6334"/>
                  <a:pt x="790904" y="1211"/>
                </a:cubicBezTo>
                <a:close/>
              </a:path>
            </a:pathLst>
          </a:custGeom>
          <a:solidFill>
            <a:srgbClr val="4276AA"/>
          </a:solidFill>
          <a:ln>
            <a:solidFill>
              <a:srgbClr val="FFFFFF"/>
            </a:solidFill>
          </a:ln>
        </p:spPr>
        <p:txBody>
          <a:bodyPr wrap="square" lIns="68580" tIns="34290" rIns="68580" bIns="34290" anchor="ctr">
            <a:normAutofit/>
          </a:bodyPr>
          <a:p>
            <a:pPr algn="ctr"/>
            <a:endParaRPr sz="1350">
              <a:solidFill>
                <a:srgbClr val="000000">
                  <a:lumMod val="75000"/>
                  <a:lumOff val="25000"/>
                </a:srgbClr>
              </a:solidFill>
              <a:latin typeface="微软雅黑" panose="020B0503020204020204" charset="-122"/>
              <a:ea typeface="微软雅黑" panose="020B0503020204020204" charset="-122"/>
            </a:endParaRPr>
          </a:p>
        </p:txBody>
      </p:sp>
      <p:sp>
        <p:nvSpPr>
          <p:cNvPr id="37" name="任意多边形 36"/>
          <p:cNvSpPr/>
          <p:nvPr>
            <p:custDataLst>
              <p:tags r:id="rId9"/>
            </p:custDataLst>
          </p:nvPr>
        </p:nvSpPr>
        <p:spPr bwMode="auto">
          <a:xfrm>
            <a:off x="3125251" y="4557286"/>
            <a:ext cx="491260" cy="491260"/>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rgbClr val="FFFFFF"/>
          </a:solidFill>
          <a:ln>
            <a:noFill/>
          </a:ln>
        </p:spPr>
        <p:txBody>
          <a:bodyPr wrap="square" lIns="68580" tIns="34290" rIns="68580" bIns="34290" anchor="ctr">
            <a:normAutofit/>
          </a:bodyPr>
          <a:p>
            <a:pPr algn="ctr"/>
            <a:endParaRPr sz="1350">
              <a:solidFill>
                <a:srgbClr val="000000">
                  <a:lumMod val="75000"/>
                  <a:lumOff val="25000"/>
                </a:srgbClr>
              </a:solidFill>
              <a:latin typeface="微软雅黑" panose="020B0503020204020204" charset="-122"/>
              <a:ea typeface="微软雅黑" panose="020B0503020204020204" charset="-122"/>
            </a:endParaRPr>
          </a:p>
        </p:txBody>
      </p:sp>
      <p:sp>
        <p:nvSpPr>
          <p:cNvPr id="30" name="任意多边形 29"/>
          <p:cNvSpPr/>
          <p:nvPr>
            <p:custDataLst>
              <p:tags r:id="rId10"/>
            </p:custDataLst>
          </p:nvPr>
        </p:nvSpPr>
        <p:spPr bwMode="auto">
          <a:xfrm>
            <a:off x="4705244" y="4160692"/>
            <a:ext cx="1363522" cy="1278046"/>
          </a:xfrm>
          <a:custGeom>
            <a:avLst/>
            <a:gdLst>
              <a:gd name="connsiteX0" fmla="*/ 790904 w 1399037"/>
              <a:gd name="connsiteY0" fmla="*/ 1211 h 1311334"/>
              <a:gd name="connsiteX1" fmla="*/ 824937 w 1399037"/>
              <a:gd name="connsiteY1" fmla="*/ 23844 h 1311334"/>
              <a:gd name="connsiteX2" fmla="*/ 1388940 w 1399037"/>
              <a:gd name="connsiteY2" fmla="*/ 616769 h 1311334"/>
              <a:gd name="connsiteX3" fmla="*/ 1394610 w 1399037"/>
              <a:gd name="connsiteY3" fmla="*/ 635756 h 1311334"/>
              <a:gd name="connsiteX4" fmla="*/ 1394677 w 1399037"/>
              <a:gd name="connsiteY4" fmla="*/ 635756 h 1311334"/>
              <a:gd name="connsiteX5" fmla="*/ 1394771 w 1399037"/>
              <a:gd name="connsiteY5" fmla="*/ 636294 h 1311334"/>
              <a:gd name="connsiteX6" fmla="*/ 1399037 w 1399037"/>
              <a:gd name="connsiteY6" fmla="*/ 650578 h 1311334"/>
              <a:gd name="connsiteX7" fmla="*/ 1398149 w 1399037"/>
              <a:gd name="connsiteY7" fmla="*/ 655668 h 1311334"/>
              <a:gd name="connsiteX8" fmla="*/ 1399037 w 1399037"/>
              <a:gd name="connsiteY8" fmla="*/ 660758 h 1311334"/>
              <a:gd name="connsiteX9" fmla="*/ 1394771 w 1399037"/>
              <a:gd name="connsiteY9" fmla="*/ 675042 h 1311334"/>
              <a:gd name="connsiteX10" fmla="*/ 1394677 w 1399037"/>
              <a:gd name="connsiteY10" fmla="*/ 675579 h 1311334"/>
              <a:gd name="connsiteX11" fmla="*/ 1394610 w 1399037"/>
              <a:gd name="connsiteY11" fmla="*/ 675579 h 1311334"/>
              <a:gd name="connsiteX12" fmla="*/ 1388940 w 1399037"/>
              <a:gd name="connsiteY12" fmla="*/ 694567 h 1311334"/>
              <a:gd name="connsiteX13" fmla="*/ 824937 w 1399037"/>
              <a:gd name="connsiteY13" fmla="*/ 1287490 h 1311334"/>
              <a:gd name="connsiteX14" fmla="*/ 729980 w 1399037"/>
              <a:gd name="connsiteY14" fmla="*/ 1287490 h 1311334"/>
              <a:gd name="connsiteX15" fmla="*/ 571719 w 1399037"/>
              <a:gd name="connsiteY15" fmla="*/ 1021233 h 1311334"/>
              <a:gd name="connsiteX16" fmla="*/ 0 w 1399037"/>
              <a:gd name="connsiteY16" fmla="*/ 1021233 h 1311334"/>
              <a:gd name="connsiteX17" fmla="*/ 293610 w 1399037"/>
              <a:gd name="connsiteY17" fmla="*/ 679136 h 1311334"/>
              <a:gd name="connsiteX18" fmla="*/ 298451 w 1399037"/>
              <a:gd name="connsiteY18" fmla="*/ 655668 h 1311334"/>
              <a:gd name="connsiteX19" fmla="*/ 293610 w 1399037"/>
              <a:gd name="connsiteY19" fmla="*/ 632199 h 1311334"/>
              <a:gd name="connsiteX20" fmla="*/ 0 w 1399037"/>
              <a:gd name="connsiteY20" fmla="*/ 290102 h 1311334"/>
              <a:gd name="connsiteX21" fmla="*/ 571719 w 1399037"/>
              <a:gd name="connsiteY21" fmla="*/ 290102 h 1311334"/>
              <a:gd name="connsiteX22" fmla="*/ 729980 w 1399037"/>
              <a:gd name="connsiteY22" fmla="*/ 23844 h 1311334"/>
              <a:gd name="connsiteX23" fmla="*/ 790904 w 1399037"/>
              <a:gd name="connsiteY23" fmla="*/ 1211 h 13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9037" h="1311334">
                <a:moveTo>
                  <a:pt x="790904" y="1211"/>
                </a:moveTo>
                <a:cubicBezTo>
                  <a:pt x="801939" y="3726"/>
                  <a:pt x="813562" y="10432"/>
                  <a:pt x="824937" y="23844"/>
                </a:cubicBezTo>
                <a:cubicBezTo>
                  <a:pt x="824937" y="23844"/>
                  <a:pt x="1311127" y="440679"/>
                  <a:pt x="1388940" y="616769"/>
                </a:cubicBezTo>
                <a:lnTo>
                  <a:pt x="1394610" y="635756"/>
                </a:lnTo>
                <a:lnTo>
                  <a:pt x="1394677" y="635756"/>
                </a:lnTo>
                <a:lnTo>
                  <a:pt x="1394771" y="636294"/>
                </a:lnTo>
                <a:lnTo>
                  <a:pt x="1399037" y="650578"/>
                </a:lnTo>
                <a:lnTo>
                  <a:pt x="1398149" y="655668"/>
                </a:lnTo>
                <a:lnTo>
                  <a:pt x="1399037" y="660758"/>
                </a:lnTo>
                <a:lnTo>
                  <a:pt x="1394771" y="675042"/>
                </a:lnTo>
                <a:lnTo>
                  <a:pt x="1394677" y="675579"/>
                </a:lnTo>
                <a:lnTo>
                  <a:pt x="1394610" y="675579"/>
                </a:lnTo>
                <a:lnTo>
                  <a:pt x="1388940" y="694567"/>
                </a:lnTo>
                <a:cubicBezTo>
                  <a:pt x="1311127" y="870656"/>
                  <a:pt x="824937" y="1287490"/>
                  <a:pt x="824937" y="1287490"/>
                </a:cubicBezTo>
                <a:cubicBezTo>
                  <a:pt x="779437" y="1341139"/>
                  <a:pt x="729980" y="1287490"/>
                  <a:pt x="729980" y="1287490"/>
                </a:cubicBezTo>
                <a:cubicBezTo>
                  <a:pt x="706241" y="1066934"/>
                  <a:pt x="571719" y="1021233"/>
                  <a:pt x="571719" y="1021233"/>
                </a:cubicBezTo>
                <a:cubicBezTo>
                  <a:pt x="571719" y="1021233"/>
                  <a:pt x="571719" y="1021233"/>
                  <a:pt x="0" y="1021233"/>
                </a:cubicBezTo>
                <a:cubicBezTo>
                  <a:pt x="215137" y="834952"/>
                  <a:pt x="277266" y="730946"/>
                  <a:pt x="293610" y="679136"/>
                </a:cubicBezTo>
                <a:lnTo>
                  <a:pt x="298451" y="655668"/>
                </a:lnTo>
                <a:lnTo>
                  <a:pt x="293610" y="632199"/>
                </a:lnTo>
                <a:cubicBezTo>
                  <a:pt x="277266" y="580389"/>
                  <a:pt x="215137" y="476383"/>
                  <a:pt x="0" y="290102"/>
                </a:cubicBezTo>
                <a:cubicBezTo>
                  <a:pt x="571719" y="290102"/>
                  <a:pt x="571719" y="290102"/>
                  <a:pt x="571719" y="290102"/>
                </a:cubicBezTo>
                <a:cubicBezTo>
                  <a:pt x="571719" y="290102"/>
                  <a:pt x="706241" y="244401"/>
                  <a:pt x="729980" y="23844"/>
                </a:cubicBezTo>
                <a:cubicBezTo>
                  <a:pt x="729980" y="23844"/>
                  <a:pt x="757799" y="-6334"/>
                  <a:pt x="790904" y="1211"/>
                </a:cubicBezTo>
                <a:close/>
              </a:path>
            </a:pathLst>
          </a:custGeom>
          <a:solidFill>
            <a:srgbClr val="4276AA"/>
          </a:solidFill>
          <a:ln>
            <a:solidFill>
              <a:srgbClr val="FFFFFF"/>
            </a:solidFill>
          </a:ln>
        </p:spPr>
        <p:txBody>
          <a:bodyPr wrap="square" lIns="68580" tIns="34290" rIns="68580" bIns="34290" anchor="ctr">
            <a:normAutofit/>
          </a:bodyPr>
          <a:p>
            <a:pPr algn="ctr"/>
            <a:endParaRPr sz="1350">
              <a:solidFill>
                <a:srgbClr val="000000">
                  <a:lumMod val="75000"/>
                  <a:lumOff val="25000"/>
                </a:srgbClr>
              </a:solidFill>
              <a:latin typeface="微软雅黑" panose="020B0503020204020204" charset="-122"/>
              <a:ea typeface="微软雅黑" panose="020B0503020204020204" charset="-122"/>
            </a:endParaRPr>
          </a:p>
        </p:txBody>
      </p:sp>
      <p:sp>
        <p:nvSpPr>
          <p:cNvPr id="34" name="任意多边形 33"/>
          <p:cNvSpPr/>
          <p:nvPr>
            <p:custDataLst>
              <p:tags r:id="rId11"/>
            </p:custDataLst>
          </p:nvPr>
        </p:nvSpPr>
        <p:spPr bwMode="auto">
          <a:xfrm>
            <a:off x="5327751" y="4554085"/>
            <a:ext cx="491260" cy="49126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rgbClr val="FFFFFF"/>
          </a:solidFill>
          <a:ln>
            <a:noFill/>
          </a:ln>
        </p:spPr>
        <p:txBody>
          <a:bodyPr wrap="square" lIns="68580" tIns="34290" rIns="68580" bIns="34290" anchor="ctr">
            <a:normAutofit/>
          </a:bodyPr>
          <a:p>
            <a:pPr algn="ctr"/>
            <a:endParaRPr sz="1350">
              <a:solidFill>
                <a:srgbClr val="000000">
                  <a:lumMod val="75000"/>
                  <a:lumOff val="25000"/>
                </a:srgbClr>
              </a:solidFill>
              <a:latin typeface="微软雅黑" panose="020B0503020204020204" charset="-122"/>
              <a:ea typeface="微软雅黑" panose="020B0503020204020204" charset="-122"/>
            </a:endParaRPr>
          </a:p>
        </p:txBody>
      </p:sp>
      <p:sp>
        <p:nvSpPr>
          <p:cNvPr id="18" name="文本框 17"/>
          <p:cNvSpPr txBox="1"/>
          <p:nvPr>
            <p:custDataLst>
              <p:tags r:id="rId12"/>
            </p:custDataLst>
          </p:nvPr>
        </p:nvSpPr>
        <p:spPr bwMode="auto">
          <a:xfrm>
            <a:off x="1069552" y="3250970"/>
            <a:ext cx="2081179" cy="345157"/>
          </a:xfrm>
          <a:prstGeom prst="rect">
            <a:avLst/>
          </a:prstGeom>
          <a:noFill/>
        </p:spPr>
        <p:txBody>
          <a:bodyPr wrap="square" lIns="68580" tIns="35100" rIns="68580" bIns="0" anchor="b" anchorCtr="0">
            <a:normAutofit/>
          </a:bodyPr>
          <a:p>
            <a:pPr algn="ctr">
              <a:lnSpc>
                <a:spcPct val="120000"/>
              </a:lnSpc>
            </a:pPr>
            <a:r>
              <a:rPr lang="zh-CN" altLang="en-US" sz="1500" b="1" spc="300">
                <a:solidFill>
                  <a:srgbClr val="000000">
                    <a:lumMod val="75000"/>
                    <a:lumOff val="25000"/>
                  </a:srgbClr>
                </a:solidFill>
                <a:latin typeface="微软雅黑" panose="020B0503020204020204" charset="-122"/>
                <a:ea typeface="微软雅黑" panose="020B0503020204020204" charset="-122"/>
              </a:rPr>
              <a:t>添加标题</a:t>
            </a:r>
            <a:endParaRPr lang="zh-CN" altLang="en-US" sz="1500" b="1" spc="300">
              <a:solidFill>
                <a:srgbClr val="000000">
                  <a:lumMod val="75000"/>
                  <a:lumOff val="25000"/>
                </a:srgbClr>
              </a:solidFill>
              <a:latin typeface="微软雅黑" panose="020B0503020204020204" charset="-122"/>
              <a:ea typeface="微软雅黑" panose="020B0503020204020204" charset="-122"/>
            </a:endParaRPr>
          </a:p>
        </p:txBody>
      </p:sp>
      <p:sp>
        <p:nvSpPr>
          <p:cNvPr id="19" name="矩形 18"/>
          <p:cNvSpPr/>
          <p:nvPr>
            <p:custDataLst>
              <p:tags r:id="rId13"/>
            </p:custDataLst>
          </p:nvPr>
        </p:nvSpPr>
        <p:spPr bwMode="auto">
          <a:xfrm>
            <a:off x="1069552" y="3631046"/>
            <a:ext cx="2081182" cy="45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ormAutofit/>
          </a:bodyPr>
          <a:p>
            <a:pPr algn="ctr">
              <a:lnSpc>
                <a:spcPct val="120000"/>
              </a:lnSpc>
            </a:pPr>
            <a:r>
              <a:rPr lang="zh-CN" altLang="en-US" sz="1050" spc="150" dirty="0">
                <a:solidFill>
                  <a:srgbClr val="000000">
                    <a:lumMod val="75000"/>
                    <a:lumOff val="25000"/>
                  </a:srgbClr>
                </a:solidFill>
                <a:latin typeface="微软雅黑" panose="020B0503020204020204" charset="-122"/>
                <a:ea typeface="微软雅黑" panose="020B0503020204020204" charset="-122"/>
              </a:rPr>
              <a:t>单击此处添加文本具体内容</a:t>
            </a:r>
            <a:endParaRPr lang="zh-CN" altLang="en-US" sz="1050" spc="150" dirty="0">
              <a:solidFill>
                <a:srgbClr val="000000">
                  <a:lumMod val="75000"/>
                  <a:lumOff val="25000"/>
                </a:srgbClr>
              </a:solidFill>
              <a:latin typeface="微软雅黑" panose="020B0503020204020204" charset="-122"/>
              <a:ea typeface="微软雅黑" panose="020B0503020204020204" charset="-122"/>
            </a:endParaRPr>
          </a:p>
        </p:txBody>
      </p:sp>
      <p:sp>
        <p:nvSpPr>
          <p:cNvPr id="20" name="文本框 19"/>
          <p:cNvSpPr txBox="1"/>
          <p:nvPr>
            <p:custDataLst>
              <p:tags r:id="rId14"/>
            </p:custDataLst>
          </p:nvPr>
        </p:nvSpPr>
        <p:spPr bwMode="auto">
          <a:xfrm>
            <a:off x="3254127" y="3242080"/>
            <a:ext cx="2081179" cy="345157"/>
          </a:xfrm>
          <a:prstGeom prst="rect">
            <a:avLst/>
          </a:prstGeom>
          <a:noFill/>
        </p:spPr>
        <p:txBody>
          <a:bodyPr wrap="square" lIns="68580" tIns="35100" rIns="68580" bIns="0" anchor="b" anchorCtr="0">
            <a:normAutofit/>
          </a:bodyPr>
          <a:p>
            <a:pPr algn="ctr">
              <a:lnSpc>
                <a:spcPct val="120000"/>
              </a:lnSpc>
            </a:pPr>
            <a:r>
              <a:rPr lang="zh-CN" altLang="en-US" sz="1500" b="1" spc="300" dirty="0">
                <a:solidFill>
                  <a:srgbClr val="000000">
                    <a:lumMod val="75000"/>
                    <a:lumOff val="25000"/>
                  </a:srgbClr>
                </a:solidFill>
                <a:latin typeface="微软雅黑" panose="020B0503020204020204" charset="-122"/>
                <a:ea typeface="微软雅黑" panose="020B0503020204020204" charset="-122"/>
              </a:rPr>
              <a:t>添加标题</a:t>
            </a:r>
            <a:endParaRPr lang="zh-CN" altLang="en-US" sz="1500" b="1" spc="300" dirty="0">
              <a:solidFill>
                <a:srgbClr val="000000">
                  <a:lumMod val="75000"/>
                  <a:lumOff val="25000"/>
                </a:srgbClr>
              </a:solidFill>
              <a:latin typeface="微软雅黑" panose="020B0503020204020204" charset="-122"/>
              <a:ea typeface="微软雅黑" panose="020B0503020204020204" charset="-122"/>
            </a:endParaRPr>
          </a:p>
        </p:txBody>
      </p:sp>
      <p:sp>
        <p:nvSpPr>
          <p:cNvPr id="21" name="矩形 20"/>
          <p:cNvSpPr/>
          <p:nvPr>
            <p:custDataLst>
              <p:tags r:id="rId15"/>
            </p:custDataLst>
          </p:nvPr>
        </p:nvSpPr>
        <p:spPr bwMode="auto">
          <a:xfrm>
            <a:off x="3254127" y="3631046"/>
            <a:ext cx="2081182" cy="45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ormAutofit/>
          </a:bodyPr>
          <a:p>
            <a:pPr algn="ctr">
              <a:lnSpc>
                <a:spcPct val="120000"/>
              </a:lnSpc>
            </a:pPr>
            <a:r>
              <a:rPr lang="zh-CN" altLang="en-US" sz="1050" spc="150" dirty="0">
                <a:solidFill>
                  <a:srgbClr val="000000">
                    <a:lumMod val="75000"/>
                    <a:lumOff val="25000"/>
                  </a:srgbClr>
                </a:solidFill>
                <a:latin typeface="微软雅黑" panose="020B0503020204020204" charset="-122"/>
                <a:ea typeface="微软雅黑" panose="020B0503020204020204" charset="-122"/>
              </a:rPr>
              <a:t>单击此处添加文本具体内容</a:t>
            </a:r>
            <a:endParaRPr lang="zh-CN" altLang="en-US" sz="1050" spc="150" dirty="0">
              <a:solidFill>
                <a:srgbClr val="000000">
                  <a:lumMod val="75000"/>
                  <a:lumOff val="25000"/>
                </a:srgbClr>
              </a:solidFill>
              <a:latin typeface="微软雅黑" panose="020B0503020204020204" charset="-122"/>
              <a:ea typeface="微软雅黑" panose="020B0503020204020204" charset="-122"/>
            </a:endParaRPr>
          </a:p>
        </p:txBody>
      </p:sp>
      <p:sp>
        <p:nvSpPr>
          <p:cNvPr id="24" name="文本框 23"/>
          <p:cNvSpPr txBox="1"/>
          <p:nvPr>
            <p:custDataLst>
              <p:tags r:id="rId16"/>
            </p:custDataLst>
          </p:nvPr>
        </p:nvSpPr>
        <p:spPr bwMode="auto">
          <a:xfrm>
            <a:off x="2161839" y="5518274"/>
            <a:ext cx="2081179" cy="345157"/>
          </a:xfrm>
          <a:prstGeom prst="rect">
            <a:avLst/>
          </a:prstGeom>
          <a:noFill/>
        </p:spPr>
        <p:txBody>
          <a:bodyPr wrap="square" lIns="68580" tIns="35100" rIns="68580" bIns="0" anchor="b" anchorCtr="0">
            <a:normAutofit/>
          </a:bodyPr>
          <a:p>
            <a:pPr algn="ctr">
              <a:lnSpc>
                <a:spcPct val="120000"/>
              </a:lnSpc>
            </a:pPr>
            <a:r>
              <a:rPr lang="zh-CN" altLang="en-US" sz="1500" b="1" spc="300">
                <a:solidFill>
                  <a:srgbClr val="000000">
                    <a:lumMod val="75000"/>
                    <a:lumOff val="25000"/>
                  </a:srgbClr>
                </a:solidFill>
                <a:latin typeface="微软雅黑" panose="020B0503020204020204" charset="-122"/>
                <a:ea typeface="微软雅黑" panose="020B0503020204020204" charset="-122"/>
              </a:rPr>
              <a:t>添加标题</a:t>
            </a:r>
            <a:endParaRPr lang="zh-CN" altLang="en-US" sz="1500" b="1" spc="300">
              <a:solidFill>
                <a:srgbClr val="000000">
                  <a:lumMod val="75000"/>
                  <a:lumOff val="25000"/>
                </a:srgbClr>
              </a:solidFill>
              <a:latin typeface="微软雅黑" panose="020B0503020204020204" charset="-122"/>
              <a:ea typeface="微软雅黑" panose="020B0503020204020204" charset="-122"/>
            </a:endParaRPr>
          </a:p>
        </p:txBody>
      </p:sp>
      <p:sp>
        <p:nvSpPr>
          <p:cNvPr id="25" name="矩形 24"/>
          <p:cNvSpPr/>
          <p:nvPr>
            <p:custDataLst>
              <p:tags r:id="rId17"/>
            </p:custDataLst>
          </p:nvPr>
        </p:nvSpPr>
        <p:spPr bwMode="auto">
          <a:xfrm>
            <a:off x="2161838" y="5898350"/>
            <a:ext cx="2081182" cy="45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ormAutofit/>
          </a:bodyPr>
          <a:p>
            <a:pPr algn="ctr">
              <a:lnSpc>
                <a:spcPct val="120000"/>
              </a:lnSpc>
            </a:pPr>
            <a:r>
              <a:rPr lang="zh-CN" altLang="en-US" sz="1050" spc="150" dirty="0">
                <a:solidFill>
                  <a:srgbClr val="000000">
                    <a:lumMod val="75000"/>
                    <a:lumOff val="25000"/>
                  </a:srgbClr>
                </a:solidFill>
                <a:latin typeface="微软雅黑" panose="020B0503020204020204" charset="-122"/>
                <a:ea typeface="微软雅黑" panose="020B0503020204020204" charset="-122"/>
              </a:rPr>
              <a:t>单击此处添加文本具体内容</a:t>
            </a:r>
            <a:endParaRPr lang="zh-CN" altLang="en-US" sz="1050" spc="150" dirty="0">
              <a:solidFill>
                <a:srgbClr val="000000">
                  <a:lumMod val="75000"/>
                  <a:lumOff val="25000"/>
                </a:srgbClr>
              </a:solidFill>
              <a:latin typeface="微软雅黑" panose="020B0503020204020204" charset="-122"/>
              <a:ea typeface="微软雅黑" panose="020B0503020204020204" charset="-122"/>
            </a:endParaRPr>
          </a:p>
        </p:txBody>
      </p:sp>
      <p:sp>
        <p:nvSpPr>
          <p:cNvPr id="26" name="文本框 25"/>
          <p:cNvSpPr txBox="1"/>
          <p:nvPr>
            <p:custDataLst>
              <p:tags r:id="rId18"/>
            </p:custDataLst>
          </p:nvPr>
        </p:nvSpPr>
        <p:spPr bwMode="auto">
          <a:xfrm>
            <a:off x="4346414" y="5518274"/>
            <a:ext cx="2081179" cy="345157"/>
          </a:xfrm>
          <a:prstGeom prst="rect">
            <a:avLst/>
          </a:prstGeom>
          <a:noFill/>
        </p:spPr>
        <p:txBody>
          <a:bodyPr wrap="square" lIns="68580" tIns="35100" rIns="68580" bIns="0" anchor="b" anchorCtr="0">
            <a:normAutofit/>
          </a:bodyPr>
          <a:p>
            <a:pPr algn="ctr">
              <a:lnSpc>
                <a:spcPct val="120000"/>
              </a:lnSpc>
            </a:pPr>
            <a:r>
              <a:rPr lang="zh-CN" altLang="en-US" sz="1500" b="1" spc="300" dirty="0">
                <a:solidFill>
                  <a:srgbClr val="000000">
                    <a:lumMod val="75000"/>
                    <a:lumOff val="25000"/>
                  </a:srgbClr>
                </a:solidFill>
                <a:latin typeface="微软雅黑" panose="020B0503020204020204" charset="-122"/>
                <a:ea typeface="微软雅黑" panose="020B0503020204020204" charset="-122"/>
              </a:rPr>
              <a:t>添加标题</a:t>
            </a:r>
            <a:endParaRPr lang="zh-CN" altLang="en-US" sz="1500" b="1" spc="300" dirty="0">
              <a:solidFill>
                <a:srgbClr val="000000">
                  <a:lumMod val="75000"/>
                  <a:lumOff val="25000"/>
                </a:srgbClr>
              </a:solidFill>
              <a:latin typeface="微软雅黑" panose="020B0503020204020204" charset="-122"/>
              <a:ea typeface="微软雅黑" panose="020B0503020204020204" charset="-122"/>
            </a:endParaRPr>
          </a:p>
        </p:txBody>
      </p:sp>
      <p:sp>
        <p:nvSpPr>
          <p:cNvPr id="27" name="矩形 26"/>
          <p:cNvSpPr/>
          <p:nvPr>
            <p:custDataLst>
              <p:tags r:id="rId19"/>
            </p:custDataLst>
          </p:nvPr>
        </p:nvSpPr>
        <p:spPr bwMode="auto">
          <a:xfrm>
            <a:off x="6415539" y="3404772"/>
            <a:ext cx="2081182" cy="45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ormAutofit/>
          </a:bodyPr>
          <a:p>
            <a:pPr algn="ctr">
              <a:lnSpc>
                <a:spcPct val="120000"/>
              </a:lnSpc>
            </a:pPr>
            <a:r>
              <a:rPr lang="zh-CN" altLang="en-US" sz="1050" spc="150" dirty="0">
                <a:solidFill>
                  <a:srgbClr val="000000">
                    <a:lumMod val="75000"/>
                    <a:lumOff val="25000"/>
                  </a:srgbClr>
                </a:solidFill>
                <a:latin typeface="微软雅黑" panose="020B0503020204020204" charset="-122"/>
                <a:ea typeface="微软雅黑" panose="020B0503020204020204" charset="-122"/>
                <a:hlinkClick r:id="rId20" action="ppaction://hlinksldjump"/>
              </a:rPr>
              <a:t>教师在指导学生设计制作时的职责</a:t>
            </a:r>
            <a:endParaRPr lang="zh-CN" altLang="en-US" sz="1050" spc="150" dirty="0">
              <a:solidFill>
                <a:srgbClr val="000000">
                  <a:lumMod val="75000"/>
                  <a:lumOff val="25000"/>
                </a:srgbClr>
              </a:solidFill>
              <a:latin typeface="微软雅黑" panose="020B0503020204020204" charset="-122"/>
              <a:ea typeface="微软雅黑" panose="020B0503020204020204" charset="-122"/>
            </a:endParaRPr>
          </a:p>
        </p:txBody>
      </p:sp>
      <p:sp>
        <p:nvSpPr>
          <p:cNvPr id="7" name="文本框 6"/>
          <p:cNvSpPr txBox="1"/>
          <p:nvPr/>
        </p:nvSpPr>
        <p:spPr>
          <a:xfrm>
            <a:off x="539750" y="4489450"/>
            <a:ext cx="1066800" cy="645160"/>
          </a:xfrm>
          <a:prstGeom prst="rect">
            <a:avLst/>
          </a:prstGeom>
          <a:noFill/>
        </p:spPr>
        <p:txBody>
          <a:bodyPr wrap="square" rtlCol="0">
            <a:spAutoFit/>
          </a:bodyPr>
          <a:p>
            <a:r>
              <a:rPr lang="zh-CN" altLang="zh-CN"/>
              <a:t>驱动性问题</a:t>
            </a:r>
            <a:endParaRPr lang="zh-CN" altLang="zh-CN"/>
          </a:p>
        </p:txBody>
      </p:sp>
      <p:sp>
        <p:nvSpPr>
          <p:cNvPr id="8" name="文本框 7"/>
          <p:cNvSpPr txBox="1"/>
          <p:nvPr/>
        </p:nvSpPr>
        <p:spPr>
          <a:xfrm>
            <a:off x="6084570" y="4436745"/>
            <a:ext cx="1239520" cy="1014730"/>
          </a:xfrm>
          <a:prstGeom prst="rect">
            <a:avLst/>
          </a:prstGeom>
          <a:noFill/>
        </p:spPr>
        <p:txBody>
          <a:bodyPr wrap="square" rtlCol="0">
            <a:spAutoFit/>
          </a:bodyPr>
          <a:p>
            <a:r>
              <a:rPr lang="zh-CN" altLang="zh-CN" sz="2000"/>
              <a:t>思维</a:t>
            </a:r>
            <a:endParaRPr lang="zh-CN" altLang="zh-CN" sz="2000"/>
          </a:p>
          <a:p>
            <a:r>
              <a:rPr lang="zh-CN" altLang="zh-CN" sz="2000"/>
              <a:t>发展</a:t>
            </a:r>
            <a:endParaRPr lang="zh-CN" altLang="zh-CN" sz="2000"/>
          </a:p>
          <a:p>
            <a:r>
              <a:rPr lang="zh-CN" altLang="zh-CN" sz="2000"/>
              <a:t>变化</a:t>
            </a:r>
            <a:endParaRPr lang="zh-CN" altLang="zh-CN" sz="2000"/>
          </a:p>
        </p:txBody>
      </p:sp>
      <p:sp>
        <p:nvSpPr>
          <p:cNvPr id="11" name="文本框 10"/>
          <p:cNvSpPr txBox="1"/>
          <p:nvPr/>
        </p:nvSpPr>
        <p:spPr>
          <a:xfrm>
            <a:off x="2484120" y="5136515"/>
            <a:ext cx="1066800" cy="645160"/>
          </a:xfrm>
          <a:prstGeom prst="rect">
            <a:avLst/>
          </a:prstGeom>
          <a:noFill/>
        </p:spPr>
        <p:txBody>
          <a:bodyPr wrap="square" rtlCol="0">
            <a:spAutoFit/>
          </a:bodyPr>
          <a:p>
            <a:r>
              <a:rPr lang="zh-CN" altLang="zh-CN"/>
              <a:t>有效</a:t>
            </a:r>
            <a:endParaRPr lang="zh-CN" altLang="zh-CN"/>
          </a:p>
          <a:p>
            <a:r>
              <a:rPr lang="zh-CN" altLang="zh-CN"/>
              <a:t>组织</a:t>
            </a:r>
            <a:endParaRPr lang="zh-CN" altLang="zh-CN"/>
          </a:p>
        </p:txBody>
      </p:sp>
      <p:sp>
        <p:nvSpPr>
          <p:cNvPr id="12" name="文本框 11"/>
          <p:cNvSpPr txBox="1"/>
          <p:nvPr/>
        </p:nvSpPr>
        <p:spPr>
          <a:xfrm>
            <a:off x="3491865" y="5300980"/>
            <a:ext cx="1066800" cy="645160"/>
          </a:xfrm>
          <a:prstGeom prst="rect">
            <a:avLst/>
          </a:prstGeom>
          <a:noFill/>
        </p:spPr>
        <p:txBody>
          <a:bodyPr wrap="square" rtlCol="0">
            <a:spAutoFit/>
          </a:bodyPr>
          <a:p>
            <a:r>
              <a:rPr lang="zh-CN" altLang="zh-CN"/>
              <a:t>明确任务模块</a:t>
            </a:r>
            <a:endParaRPr lang="zh-CN" altLang="zh-CN"/>
          </a:p>
        </p:txBody>
      </p:sp>
      <p:sp>
        <p:nvSpPr>
          <p:cNvPr id="9" name="文本框 8"/>
          <p:cNvSpPr txBox="1"/>
          <p:nvPr/>
        </p:nvSpPr>
        <p:spPr>
          <a:xfrm>
            <a:off x="7008495" y="5534025"/>
            <a:ext cx="1236345" cy="645160"/>
          </a:xfrm>
          <a:prstGeom prst="rect">
            <a:avLst/>
          </a:prstGeom>
          <a:noFill/>
        </p:spPr>
        <p:txBody>
          <a:bodyPr wrap="square" rtlCol="0">
            <a:spAutoFit/>
          </a:bodyPr>
          <a:p>
            <a:r>
              <a:rPr lang="zh-CN" altLang="en-US">
                <a:hlinkClick r:id="rId21" action="ppaction://hlinksldjump"/>
              </a:rPr>
              <a:t>环境影响思维 </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7776210" cy="697865"/>
          </a:xfrm>
        </p:spPr>
        <p:txBody>
          <a:bodyPr>
            <a:normAutofit fontScale="90000"/>
          </a:bodyPr>
          <a:lstStyle/>
          <a:p>
            <a:pPr algn="ctr"/>
            <a:r>
              <a:rPr lang="zh-CN" altLang="en-US" dirty="0" smtClean="0"/>
              <a:t>教学设计</a:t>
            </a:r>
            <a:r>
              <a:rPr smtClean="0">
                <a:sym typeface="+mn-ea"/>
              </a:rPr>
              <a:t>的</a:t>
            </a:r>
            <a:r>
              <a:rPr smtClean="0">
                <a:sym typeface="+mn-ea"/>
              </a:rPr>
              <a:t>指标依据</a:t>
            </a:r>
            <a:br>
              <a:rPr lang="zh-CN" altLang="en-US" dirty="0" smtClean="0"/>
            </a:br>
            <a:endParaRPr lang="zh-CN" altLang="en-US" dirty="0"/>
          </a:p>
        </p:txBody>
      </p:sp>
      <p:pic>
        <p:nvPicPr>
          <p:cNvPr id="4" name="Picture 2"/>
          <p:cNvPicPr>
            <a:picLocks noGrp="1" noChangeAspect="1" noChangeArrowheads="1"/>
          </p:cNvPicPr>
          <p:nvPr>
            <p:ph idx="1"/>
          </p:nvPr>
        </p:nvPicPr>
        <p:blipFill>
          <a:blip r:embed="rId1" cstate="print"/>
          <a:srcRect/>
          <a:stretch>
            <a:fillRect/>
          </a:stretch>
        </p:blipFill>
        <p:spPr bwMode="auto">
          <a:xfrm>
            <a:off x="385729" y="2132856"/>
            <a:ext cx="8758271" cy="3816423"/>
          </a:xfrm>
          <a:prstGeom prst="rect">
            <a:avLst/>
          </a:prstGeom>
          <a:noFill/>
          <a:ln w="9525">
            <a:noFill/>
            <a:miter lim="800000"/>
            <a:headEnd/>
            <a:tailEnd/>
          </a:ln>
        </p:spPr>
      </p:pic>
      <p:sp>
        <p:nvSpPr>
          <p:cNvPr id="3" name="文本框 2"/>
          <p:cNvSpPr txBox="1"/>
          <p:nvPr/>
        </p:nvSpPr>
        <p:spPr>
          <a:xfrm>
            <a:off x="1691640" y="1484630"/>
            <a:ext cx="6672580" cy="521970"/>
          </a:xfrm>
          <a:prstGeom prst="rect">
            <a:avLst/>
          </a:prstGeom>
          <a:noFill/>
        </p:spPr>
        <p:txBody>
          <a:bodyPr wrap="square" rtlCol="0">
            <a:spAutoFit/>
          </a:bodyPr>
          <a:p>
            <a:pPr algn="ctr"/>
            <a:r>
              <a:rPr lang="zh-CN" altLang="en-US" sz="2800" dirty="0" smtClean="0">
                <a:sym typeface="+mn-ea"/>
              </a:rPr>
              <a:t>学生创新素养的三维指标</a:t>
            </a:r>
            <a:r>
              <a:rPr lang="zh-CN" altLang="en-US" sz="2800" dirty="0" smtClean="0">
                <a:sym typeface="+mn-ea"/>
                <a:hlinkClick r:id="rId2" action="ppaction://hlinksldjump"/>
              </a:rPr>
              <a:t>四、课堂教学中</a:t>
            </a:r>
            <a:endParaRPr lang="zh-CN" altLang="en-US" sz="2800" dirty="0" smtClean="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泪滴形 9"/>
          <p:cNvSpPr/>
          <p:nvPr>
            <p:custDataLst>
              <p:tags r:id="rId1"/>
            </p:custDataLst>
          </p:nvPr>
        </p:nvSpPr>
        <p:spPr>
          <a:xfrm rot="18900000">
            <a:off x="4394852" y="2280410"/>
            <a:ext cx="879374" cy="879099"/>
          </a:xfrm>
          <a:prstGeom prst="teardrop">
            <a:avLst>
              <a:gd name="adj" fmla="val 200000"/>
            </a:avLst>
          </a:prstGeom>
          <a:solidFill>
            <a:srgbClr val="1F74AD"/>
          </a:solidFill>
          <a:ln w="12700" cap="flat" cmpd="sng" algn="ctr">
            <a:noFill/>
            <a:prstDash val="solid"/>
            <a:miter lim="800000"/>
          </a:ln>
          <a:effectLst/>
        </p:spPr>
        <p:txBody>
          <a:bodyPr wrap="square" lIns="68580" tIns="34290" rIns="68580" bIns="34290" anchor="ctr">
            <a:normAutofit/>
          </a:bodyPr>
          <a:lstStyle/>
          <a:p>
            <a:pPr algn="ctr"/>
            <a:endParaRPr sz="1350">
              <a:solidFill>
                <a:srgbClr val="000000">
                  <a:lumMod val="85000"/>
                  <a:lumOff val="15000"/>
                </a:srgbClr>
              </a:solidFill>
            </a:endParaRPr>
          </a:p>
        </p:txBody>
      </p:sp>
      <p:sp>
        <p:nvSpPr>
          <p:cNvPr id="11" name="文本框 10"/>
          <p:cNvSpPr txBox="1"/>
          <p:nvPr>
            <p:custDataLst>
              <p:tags r:id="rId2"/>
            </p:custDataLst>
          </p:nvPr>
        </p:nvSpPr>
        <p:spPr>
          <a:xfrm>
            <a:off x="4422140" y="2221865"/>
            <a:ext cx="732155" cy="690880"/>
          </a:xfrm>
          <a:prstGeom prst="rect">
            <a:avLst/>
          </a:prstGeom>
          <a:noFill/>
        </p:spPr>
        <p:txBody>
          <a:bodyPr wrap="square" lIns="68580" tIns="34290" rIns="68580" bIns="34290">
            <a:noAutofit/>
          </a:bodyPr>
          <a:lstStyle/>
          <a:p>
            <a:pPr algn="ctr"/>
            <a:r>
              <a:rPr lang="zh-CN" altLang="en-US" sz="2000" b="1" dirty="0">
                <a:solidFill>
                  <a:sysClr val="window" lastClr="FFFFFF"/>
                </a:solidFill>
              </a:rPr>
              <a:t>形象思维</a:t>
            </a:r>
            <a:endParaRPr lang="zh-CN" altLang="en-US" sz="2000" b="1" dirty="0">
              <a:solidFill>
                <a:sysClr val="window" lastClr="FFFFFF"/>
              </a:solidFill>
            </a:endParaRPr>
          </a:p>
        </p:txBody>
      </p:sp>
      <p:sp>
        <p:nvSpPr>
          <p:cNvPr id="13" name="泪滴形 12"/>
          <p:cNvSpPr/>
          <p:nvPr>
            <p:custDataLst>
              <p:tags r:id="rId3"/>
            </p:custDataLst>
          </p:nvPr>
        </p:nvSpPr>
        <p:spPr>
          <a:xfrm rot="1620000">
            <a:off x="5231186" y="2888042"/>
            <a:ext cx="879374" cy="879099"/>
          </a:xfrm>
          <a:prstGeom prst="teardrop">
            <a:avLst>
              <a:gd name="adj" fmla="val 200000"/>
            </a:avLst>
          </a:prstGeom>
          <a:solidFill>
            <a:srgbClr val="3498DB"/>
          </a:solidFill>
          <a:ln w="12700" cap="flat" cmpd="sng" algn="ctr">
            <a:noFill/>
            <a:prstDash val="solid"/>
            <a:miter lim="800000"/>
          </a:ln>
          <a:effectLst/>
        </p:spPr>
        <p:txBody>
          <a:bodyPr wrap="square" lIns="68580" tIns="34290" rIns="68580" bIns="34290" anchor="ctr">
            <a:normAutofit/>
          </a:bodyPr>
          <a:lstStyle/>
          <a:p>
            <a:pPr algn="ctr"/>
            <a:endParaRPr sz="1350">
              <a:solidFill>
                <a:srgbClr val="000000">
                  <a:lumMod val="85000"/>
                  <a:lumOff val="15000"/>
                </a:srgbClr>
              </a:solidFill>
            </a:endParaRPr>
          </a:p>
        </p:txBody>
      </p:sp>
      <p:sp>
        <p:nvSpPr>
          <p:cNvPr id="14" name="文本框 13"/>
          <p:cNvSpPr txBox="1"/>
          <p:nvPr>
            <p:custDataLst>
              <p:tags r:id="rId4"/>
            </p:custDataLst>
          </p:nvPr>
        </p:nvSpPr>
        <p:spPr>
          <a:xfrm rot="4320000">
            <a:off x="5302885" y="3011805"/>
            <a:ext cx="712470" cy="697865"/>
          </a:xfrm>
          <a:prstGeom prst="rect">
            <a:avLst/>
          </a:prstGeom>
          <a:noFill/>
        </p:spPr>
        <p:txBody>
          <a:bodyPr wrap="square" lIns="68580" tIns="34290" rIns="68580" bIns="34290">
            <a:normAutofit/>
          </a:bodyPr>
          <a:lstStyle/>
          <a:p>
            <a:pPr algn="ctr"/>
            <a:r>
              <a:rPr lang="zh-CN" altLang="en-US" sz="2000" b="1" dirty="0">
                <a:solidFill>
                  <a:sysClr val="window" lastClr="FFFFFF"/>
                </a:solidFill>
              </a:rPr>
              <a:t>发散思维</a:t>
            </a:r>
            <a:endParaRPr lang="zh-CN" altLang="en-US" sz="2000" b="1" dirty="0">
              <a:solidFill>
                <a:sysClr val="window" lastClr="FFFFFF"/>
              </a:solidFill>
            </a:endParaRPr>
          </a:p>
        </p:txBody>
      </p:sp>
      <p:sp>
        <p:nvSpPr>
          <p:cNvPr id="16" name="泪滴形 15"/>
          <p:cNvSpPr/>
          <p:nvPr>
            <p:custDataLst>
              <p:tags r:id="rId5"/>
            </p:custDataLst>
          </p:nvPr>
        </p:nvSpPr>
        <p:spPr>
          <a:xfrm rot="5940000">
            <a:off x="4911735" y="3871212"/>
            <a:ext cx="879374" cy="879099"/>
          </a:xfrm>
          <a:prstGeom prst="teardrop">
            <a:avLst>
              <a:gd name="adj" fmla="val 200000"/>
            </a:avLst>
          </a:prstGeom>
          <a:solidFill>
            <a:srgbClr val="1AA3AA"/>
          </a:solidFill>
          <a:ln w="12700" cap="flat" cmpd="sng" algn="ctr">
            <a:noFill/>
            <a:prstDash val="solid"/>
            <a:miter lim="800000"/>
          </a:ln>
          <a:effectLst/>
        </p:spPr>
        <p:txBody>
          <a:bodyPr wrap="square" lIns="68580" tIns="34290" rIns="68580" bIns="34290" anchor="ctr">
            <a:normAutofit/>
          </a:bodyPr>
          <a:lstStyle/>
          <a:p>
            <a:pPr algn="ctr"/>
            <a:endParaRPr sz="1350">
              <a:solidFill>
                <a:srgbClr val="000000">
                  <a:lumMod val="85000"/>
                  <a:lumOff val="15000"/>
                </a:srgbClr>
              </a:solidFill>
            </a:endParaRPr>
          </a:p>
        </p:txBody>
      </p:sp>
      <p:sp>
        <p:nvSpPr>
          <p:cNvPr id="17" name="文本框 16"/>
          <p:cNvSpPr txBox="1"/>
          <p:nvPr>
            <p:custDataLst>
              <p:tags r:id="rId6"/>
            </p:custDataLst>
          </p:nvPr>
        </p:nvSpPr>
        <p:spPr>
          <a:xfrm rot="19569328">
            <a:off x="5020310" y="3964940"/>
            <a:ext cx="763270" cy="737870"/>
          </a:xfrm>
          <a:prstGeom prst="rect">
            <a:avLst/>
          </a:prstGeom>
          <a:noFill/>
        </p:spPr>
        <p:txBody>
          <a:bodyPr wrap="square" lIns="68580" tIns="34290" rIns="68580" bIns="34290">
            <a:noAutofit/>
          </a:bodyPr>
          <a:lstStyle/>
          <a:p>
            <a:pPr algn="ctr"/>
            <a:r>
              <a:rPr lang="zh-CN" altLang="en-US" sz="2000" b="1" dirty="0">
                <a:solidFill>
                  <a:sysClr val="window" lastClr="FFFFFF"/>
                </a:solidFill>
              </a:rPr>
              <a:t>逻辑思维</a:t>
            </a:r>
            <a:endParaRPr lang="zh-CN" altLang="en-US" sz="2000" b="1" dirty="0">
              <a:solidFill>
                <a:sysClr val="window" lastClr="FFFFFF"/>
              </a:solidFill>
            </a:endParaRPr>
          </a:p>
        </p:txBody>
      </p:sp>
      <p:sp>
        <p:nvSpPr>
          <p:cNvPr id="19" name="泪滴形 18"/>
          <p:cNvSpPr/>
          <p:nvPr>
            <p:custDataLst>
              <p:tags r:id="rId7"/>
            </p:custDataLst>
          </p:nvPr>
        </p:nvSpPr>
        <p:spPr>
          <a:xfrm rot="10260000">
            <a:off x="3877968" y="3871212"/>
            <a:ext cx="879374" cy="879099"/>
          </a:xfrm>
          <a:prstGeom prst="teardrop">
            <a:avLst>
              <a:gd name="adj" fmla="val 200000"/>
            </a:avLst>
          </a:prstGeom>
          <a:solidFill>
            <a:srgbClr val="69A35B"/>
          </a:solidFill>
          <a:ln w="12700" cap="flat" cmpd="sng" algn="ctr">
            <a:noFill/>
            <a:prstDash val="solid"/>
            <a:miter lim="800000"/>
          </a:ln>
          <a:effectLst/>
        </p:spPr>
        <p:txBody>
          <a:bodyPr wrap="square" lIns="68580" tIns="34290" rIns="68580" bIns="34290" anchor="ctr">
            <a:normAutofit/>
          </a:bodyPr>
          <a:lstStyle/>
          <a:p>
            <a:pPr algn="ctr"/>
            <a:endParaRPr sz="1350">
              <a:solidFill>
                <a:srgbClr val="000000">
                  <a:lumMod val="85000"/>
                  <a:lumOff val="15000"/>
                </a:srgbClr>
              </a:solidFill>
            </a:endParaRPr>
          </a:p>
        </p:txBody>
      </p:sp>
      <p:sp>
        <p:nvSpPr>
          <p:cNvPr id="20" name="文本框 19"/>
          <p:cNvSpPr txBox="1"/>
          <p:nvPr>
            <p:custDataLst>
              <p:tags r:id="rId8"/>
            </p:custDataLst>
          </p:nvPr>
        </p:nvSpPr>
        <p:spPr>
          <a:xfrm rot="2120846">
            <a:off x="3928110" y="3982085"/>
            <a:ext cx="735965" cy="740410"/>
          </a:xfrm>
          <a:prstGeom prst="rect">
            <a:avLst/>
          </a:prstGeom>
          <a:noFill/>
        </p:spPr>
        <p:txBody>
          <a:bodyPr wrap="square" lIns="68580" tIns="34290" rIns="68580" bIns="34290">
            <a:noAutofit/>
          </a:bodyPr>
          <a:lstStyle/>
          <a:p>
            <a:pPr algn="ctr"/>
            <a:r>
              <a:rPr lang="zh-CN" altLang="en-US" sz="2000" b="1" dirty="0">
                <a:solidFill>
                  <a:sysClr val="window" lastClr="FFFFFF"/>
                </a:solidFill>
              </a:rPr>
              <a:t>批判思维</a:t>
            </a:r>
            <a:endParaRPr lang="zh-CN" altLang="en-US" sz="2000" b="1" dirty="0">
              <a:solidFill>
                <a:sysClr val="window" lastClr="FFFFFF"/>
              </a:solidFill>
            </a:endParaRPr>
          </a:p>
        </p:txBody>
      </p:sp>
      <p:sp>
        <p:nvSpPr>
          <p:cNvPr id="22" name="泪滴形 21"/>
          <p:cNvSpPr/>
          <p:nvPr>
            <p:custDataLst>
              <p:tags r:id="rId9"/>
            </p:custDataLst>
          </p:nvPr>
        </p:nvSpPr>
        <p:spPr>
          <a:xfrm rot="14580000">
            <a:off x="3558517" y="2888042"/>
            <a:ext cx="879374" cy="879099"/>
          </a:xfrm>
          <a:prstGeom prst="teardrop">
            <a:avLst>
              <a:gd name="adj" fmla="val 200000"/>
            </a:avLst>
          </a:prstGeom>
          <a:solidFill>
            <a:srgbClr val="9BBB59"/>
          </a:solidFill>
          <a:ln w="12700" cap="flat" cmpd="sng" algn="ctr">
            <a:noFill/>
            <a:prstDash val="solid"/>
            <a:miter lim="800000"/>
          </a:ln>
          <a:effectLst/>
        </p:spPr>
        <p:txBody>
          <a:bodyPr wrap="square" lIns="68580" tIns="34290" rIns="68580" bIns="34290" anchor="ctr">
            <a:normAutofit/>
          </a:bodyPr>
          <a:lstStyle/>
          <a:p>
            <a:pPr algn="ctr"/>
            <a:endParaRPr sz="1350">
              <a:solidFill>
                <a:srgbClr val="000000">
                  <a:lumMod val="85000"/>
                  <a:lumOff val="15000"/>
                </a:srgbClr>
              </a:solidFill>
            </a:endParaRPr>
          </a:p>
        </p:txBody>
      </p:sp>
      <p:sp>
        <p:nvSpPr>
          <p:cNvPr id="23" name="文本框 22"/>
          <p:cNvSpPr txBox="1"/>
          <p:nvPr>
            <p:custDataLst>
              <p:tags r:id="rId10"/>
            </p:custDataLst>
          </p:nvPr>
        </p:nvSpPr>
        <p:spPr>
          <a:xfrm rot="17280000">
            <a:off x="3585210" y="2990850"/>
            <a:ext cx="664845" cy="682625"/>
          </a:xfrm>
          <a:prstGeom prst="rect">
            <a:avLst/>
          </a:prstGeom>
          <a:noFill/>
        </p:spPr>
        <p:txBody>
          <a:bodyPr wrap="square" lIns="68580" tIns="34290" rIns="68580" bIns="34290">
            <a:normAutofit/>
          </a:bodyPr>
          <a:lstStyle/>
          <a:p>
            <a:pPr algn="ctr"/>
            <a:r>
              <a:rPr lang="zh-CN" altLang="en-US" sz="2000" b="1" dirty="0">
                <a:solidFill>
                  <a:sysClr val="window" lastClr="FFFFFF"/>
                </a:solidFill>
              </a:rPr>
              <a:t>聚合思维</a:t>
            </a:r>
            <a:endParaRPr lang="zh-CN" altLang="en-US" sz="2000" b="1" dirty="0">
              <a:solidFill>
                <a:sysClr val="window" lastClr="FFFFFF"/>
              </a:solidFill>
            </a:endParaRPr>
          </a:p>
        </p:txBody>
      </p:sp>
      <p:sp>
        <p:nvSpPr>
          <p:cNvPr id="26" name="椭圆 25"/>
          <p:cNvSpPr/>
          <p:nvPr>
            <p:custDataLst>
              <p:tags r:id="rId11"/>
            </p:custDataLst>
          </p:nvPr>
        </p:nvSpPr>
        <p:spPr>
          <a:xfrm>
            <a:off x="4244109" y="2924747"/>
            <a:ext cx="1180862" cy="1181227"/>
          </a:xfrm>
          <a:prstGeom prst="ellipse">
            <a:avLst/>
          </a:prstGeom>
          <a:solidFill>
            <a:sysClr val="window" lastClr="FFFFFF">
              <a:alpha val="48000"/>
            </a:sysClr>
          </a:solidFill>
          <a:ln w="12700" cap="flat" cmpd="sng" algn="ctr">
            <a:noFill/>
            <a:prstDash val="solid"/>
            <a:miter lim="800000"/>
          </a:ln>
          <a:effectLst/>
        </p:spPr>
        <p:txBody>
          <a:bodyPr wrap="square" lIns="68580" tIns="34290" rIns="68580" bIns="34290" anchor="ctr">
            <a:normAutofit/>
          </a:bodyPr>
          <a:lstStyle/>
          <a:p>
            <a:pPr algn="ctr"/>
            <a:endParaRPr sz="1350"/>
          </a:p>
        </p:txBody>
      </p:sp>
      <p:sp>
        <p:nvSpPr>
          <p:cNvPr id="27" name="椭圆 26"/>
          <p:cNvSpPr/>
          <p:nvPr>
            <p:custDataLst>
              <p:tags r:id="rId12"/>
            </p:custDataLst>
          </p:nvPr>
        </p:nvSpPr>
        <p:spPr>
          <a:xfrm>
            <a:off x="4400433" y="3081122"/>
            <a:ext cx="868210" cy="868479"/>
          </a:xfrm>
          <a:prstGeom prst="ellipse">
            <a:avLst/>
          </a:prstGeom>
          <a:solidFill>
            <a:sysClr val="window" lastClr="FFFFFF">
              <a:alpha val="48000"/>
            </a:sysClr>
          </a:solidFill>
          <a:ln w="12700" cap="flat" cmpd="sng" algn="ctr">
            <a:noFill/>
            <a:prstDash val="solid"/>
            <a:miter lim="800000"/>
          </a:ln>
          <a:effectLst/>
        </p:spPr>
        <p:txBody>
          <a:bodyPr wrap="square" lIns="68580" tIns="34290" rIns="68580" bIns="34290" anchor="ctr">
            <a:normAutofit/>
          </a:bodyPr>
          <a:lstStyle/>
          <a:p>
            <a:pPr algn="ctr"/>
            <a:endParaRPr sz="1350"/>
          </a:p>
        </p:txBody>
      </p:sp>
      <p:sp>
        <p:nvSpPr>
          <p:cNvPr id="28" name="椭圆 27"/>
          <p:cNvSpPr/>
          <p:nvPr>
            <p:custDataLst>
              <p:tags r:id="rId13"/>
            </p:custDataLst>
          </p:nvPr>
        </p:nvSpPr>
        <p:spPr>
          <a:xfrm>
            <a:off x="4514113" y="3194836"/>
            <a:ext cx="640851" cy="641049"/>
          </a:xfrm>
          <a:prstGeom prst="ellipse">
            <a:avLst/>
          </a:prstGeom>
          <a:solidFill>
            <a:sysClr val="window" lastClr="FFFFFF">
              <a:lumMod val="65000"/>
            </a:sysClr>
          </a:solidFill>
          <a:ln w="12700" cap="flat" cmpd="sng" algn="ctr">
            <a:noFill/>
            <a:prstDash val="solid"/>
            <a:miter lim="800000"/>
          </a:ln>
          <a:effectLst/>
        </p:spPr>
        <p:txBody>
          <a:bodyPr wrap="square" lIns="68580" tIns="34290" rIns="68580" bIns="34290" anchor="ctr">
            <a:normAutofit/>
          </a:bodyPr>
          <a:lstStyle/>
          <a:p>
            <a:pPr algn="ctr"/>
            <a:endParaRPr sz="1350"/>
          </a:p>
        </p:txBody>
      </p:sp>
      <p:sp>
        <p:nvSpPr>
          <p:cNvPr id="29" name="任意多边形 17"/>
          <p:cNvSpPr/>
          <p:nvPr>
            <p:custDataLst>
              <p:tags r:id="rId14"/>
            </p:custDataLst>
          </p:nvPr>
        </p:nvSpPr>
        <p:spPr bwMode="auto">
          <a:xfrm>
            <a:off x="4672363" y="3359393"/>
            <a:ext cx="324352" cy="311936"/>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ysClr val="window" lastClr="FFFFFF"/>
          </a:solidFill>
          <a:ln>
            <a:noFill/>
          </a:ln>
        </p:spPr>
        <p:txBody>
          <a:bodyPr/>
          <a:lstStyle/>
          <a:p>
            <a:endParaRPr lang="zh-CN" altLang="en-US" sz="1350"/>
          </a:p>
        </p:txBody>
      </p:sp>
      <p:sp>
        <p:nvSpPr>
          <p:cNvPr id="48" name="矩形 47"/>
          <p:cNvSpPr/>
          <p:nvPr>
            <p:custDataLst>
              <p:tags r:id="rId15"/>
            </p:custDataLst>
          </p:nvPr>
        </p:nvSpPr>
        <p:spPr bwMode="auto">
          <a:xfrm>
            <a:off x="287655" y="4476115"/>
            <a:ext cx="3354705" cy="188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pPr>
            <a:r>
              <a:rPr lang="zh-CN" altLang="en-US" sz="2000" b="1">
                <a:solidFill>
                  <a:schemeClr val="tx1"/>
                </a:solidFill>
                <a:sym typeface="+mn-ea"/>
              </a:rPr>
              <a:t>主要是能否提出问题，进行质疑、评价</a:t>
            </a:r>
            <a:endParaRPr lang="zh-CN" altLang="en-US" sz="2000" b="1">
              <a:solidFill>
                <a:schemeClr val="tx1"/>
              </a:solidFill>
              <a:sym typeface="+mn-ea"/>
            </a:endParaRPr>
          </a:p>
          <a:p>
            <a:pPr>
              <a:lnSpc>
                <a:spcPct val="120000"/>
              </a:lnSpc>
            </a:pPr>
            <a:r>
              <a:rPr lang="zh-CN" altLang="en-US" sz="2000" b="1">
                <a:solidFill>
                  <a:schemeClr val="tx1"/>
                </a:solidFill>
                <a:sym typeface="+mn-ea"/>
              </a:rPr>
              <a:t>技术工具：可以借助选择性设计进行培养</a:t>
            </a:r>
            <a:endParaRPr lang="zh-CN" altLang="en-US" sz="2000" b="1">
              <a:solidFill>
                <a:schemeClr val="tx1"/>
              </a:solidFill>
            </a:endParaRPr>
          </a:p>
          <a:p>
            <a:pPr>
              <a:lnSpc>
                <a:spcPct val="120000"/>
              </a:lnSpc>
            </a:pPr>
            <a:endParaRPr lang="zh-CN" altLang="en-US" sz="2000" b="1" spc="150">
              <a:solidFill>
                <a:schemeClr val="tx1"/>
              </a:solidFill>
              <a:latin typeface="微软雅黑" panose="020B0503020204020204" charset="-122"/>
              <a:ea typeface="微软雅黑" panose="020B0503020204020204" charset="-122"/>
            </a:endParaRPr>
          </a:p>
        </p:txBody>
      </p:sp>
      <p:sp>
        <p:nvSpPr>
          <p:cNvPr id="54" name="矩形 53"/>
          <p:cNvSpPr/>
          <p:nvPr>
            <p:custDataLst>
              <p:tags r:id="rId16"/>
            </p:custDataLst>
          </p:nvPr>
        </p:nvSpPr>
        <p:spPr bwMode="auto">
          <a:xfrm>
            <a:off x="287655" y="1979295"/>
            <a:ext cx="2972435" cy="156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pPr>
            <a:r>
              <a:rPr lang="zh-CN" altLang="en-US" sz="2000" spc="150">
                <a:solidFill>
                  <a:schemeClr val="tx1"/>
                </a:solidFill>
                <a:latin typeface="微软雅黑" panose="020B0503020204020204" charset="-122"/>
                <a:ea typeface="微软雅黑" panose="020B0503020204020204" charset="-122"/>
              </a:rPr>
              <a:t>在杂乱中找出规律，在混沌中找出方法策略</a:t>
            </a:r>
            <a:endParaRPr lang="zh-CN" altLang="en-US" sz="2000" spc="150">
              <a:solidFill>
                <a:schemeClr val="tx1"/>
              </a:solidFill>
              <a:latin typeface="微软雅黑" panose="020B0503020204020204" charset="-122"/>
              <a:ea typeface="微软雅黑" panose="020B0503020204020204" charset="-122"/>
            </a:endParaRPr>
          </a:p>
          <a:p>
            <a:pPr>
              <a:lnSpc>
                <a:spcPct val="120000"/>
              </a:lnSpc>
            </a:pPr>
            <a:r>
              <a:rPr lang="zh-CN" altLang="en-US" sz="2000" spc="150">
                <a:solidFill>
                  <a:schemeClr val="tx1"/>
                </a:solidFill>
                <a:latin typeface="微软雅黑" panose="020B0503020204020204" charset="-122"/>
                <a:ea typeface="微软雅黑" panose="020B0503020204020204" charset="-122"/>
              </a:rPr>
              <a:t>技术工具：寻找共同点、问题差异点、最佳解决方案</a:t>
            </a:r>
            <a:endParaRPr lang="en-US" altLang="zh-CN" sz="2000" spc="150">
              <a:solidFill>
                <a:schemeClr val="tx1"/>
              </a:solidFill>
              <a:latin typeface="微软雅黑" panose="020B0503020204020204" charset="-122"/>
              <a:ea typeface="微软雅黑" panose="020B0503020204020204" charset="-122"/>
            </a:endParaRPr>
          </a:p>
        </p:txBody>
      </p:sp>
      <p:sp>
        <p:nvSpPr>
          <p:cNvPr id="55" name="文本框 54"/>
          <p:cNvSpPr txBox="1"/>
          <p:nvPr>
            <p:custDataLst>
              <p:tags r:id="rId17"/>
            </p:custDataLst>
          </p:nvPr>
        </p:nvSpPr>
        <p:spPr bwMode="auto">
          <a:xfrm>
            <a:off x="478080" y="2082336"/>
            <a:ext cx="2255578" cy="36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0" anchor="ctr" anchorCtr="0">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spcBef>
                <a:spcPct val="0"/>
              </a:spcBef>
            </a:pPr>
            <a:r>
              <a:rPr lang="zh-CN" altLang="en-US" sz="1500" b="1" spc="300">
                <a:solidFill>
                  <a:srgbClr val="000000">
                    <a:lumMod val="75000"/>
                    <a:lumOff val="25000"/>
                  </a:srgbClr>
                </a:solidFill>
                <a:latin typeface="微软雅黑" panose="020B0503020204020204" charset="-122"/>
                <a:ea typeface="微软雅黑" panose="020B0503020204020204" charset="-122"/>
              </a:rPr>
              <a:t>添加标题</a:t>
            </a:r>
            <a:endParaRPr lang="zh-CN" altLang="en-US" sz="1500" b="1" spc="300">
              <a:solidFill>
                <a:srgbClr val="000000">
                  <a:lumMod val="75000"/>
                  <a:lumOff val="25000"/>
                </a:srgbClr>
              </a:solidFill>
              <a:latin typeface="微软雅黑" panose="020B0503020204020204" charset="-122"/>
              <a:ea typeface="微软雅黑" panose="020B0503020204020204" charset="-122"/>
            </a:endParaRPr>
          </a:p>
        </p:txBody>
      </p:sp>
      <p:sp>
        <p:nvSpPr>
          <p:cNvPr id="57" name="矩形 56"/>
          <p:cNvSpPr/>
          <p:nvPr>
            <p:custDataLst>
              <p:tags r:id="rId18"/>
            </p:custDataLst>
          </p:nvPr>
        </p:nvSpPr>
        <p:spPr bwMode="auto">
          <a:xfrm>
            <a:off x="6101080" y="3949700"/>
            <a:ext cx="3018155" cy="25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l">
              <a:lnSpc>
                <a:spcPct val="120000"/>
              </a:lnSpc>
            </a:pPr>
            <a:r>
              <a:rPr lang="zh-CN" altLang="en-US" sz="1900" b="1">
                <a:solidFill>
                  <a:schemeClr val="tx1"/>
                </a:solidFill>
                <a:sym typeface="+mn-ea"/>
              </a:rPr>
              <a:t>基于是什么、为什么、怎么样的罗辑路线进行有序思考</a:t>
            </a:r>
            <a:endParaRPr lang="zh-CN" altLang="en-US" sz="1900" b="1">
              <a:solidFill>
                <a:schemeClr val="tx1"/>
              </a:solidFill>
              <a:sym typeface="+mn-ea"/>
            </a:endParaRPr>
          </a:p>
          <a:p>
            <a:pPr algn="l">
              <a:lnSpc>
                <a:spcPct val="120000"/>
              </a:lnSpc>
            </a:pPr>
            <a:r>
              <a:rPr lang="zh-CN" altLang="en-US" sz="1900" b="1">
                <a:solidFill>
                  <a:schemeClr val="tx1"/>
                </a:solidFill>
                <a:sym typeface="+mn-ea"/>
              </a:rPr>
              <a:t>技术工具：以借助思维导图，在不同的的罗辑层级下添加更具体的思考点，并设计追问的问题</a:t>
            </a:r>
            <a:endParaRPr lang="zh-CN" altLang="en-US" sz="1900" b="1">
              <a:solidFill>
                <a:schemeClr val="tx1"/>
              </a:solidFill>
            </a:endParaRPr>
          </a:p>
          <a:p>
            <a:pPr algn="r">
              <a:lnSpc>
                <a:spcPct val="120000"/>
              </a:lnSpc>
            </a:pPr>
            <a:endParaRPr lang="zh-CN" altLang="en-US" sz="1900" b="1" spc="150">
              <a:solidFill>
                <a:schemeClr val="tx1"/>
              </a:solidFill>
              <a:latin typeface="微软雅黑" panose="020B0503020204020204" charset="-122"/>
              <a:ea typeface="微软雅黑" panose="020B0503020204020204" charset="-122"/>
            </a:endParaRPr>
          </a:p>
        </p:txBody>
      </p:sp>
      <p:sp>
        <p:nvSpPr>
          <p:cNvPr id="58" name="文本框 57"/>
          <p:cNvSpPr txBox="1"/>
          <p:nvPr>
            <p:custDataLst>
              <p:tags r:id="rId19"/>
            </p:custDataLst>
          </p:nvPr>
        </p:nvSpPr>
        <p:spPr bwMode="auto">
          <a:xfrm>
            <a:off x="6935418" y="3608777"/>
            <a:ext cx="2255578" cy="36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0" anchor="ctr" anchorCtr="0">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r">
              <a:lnSpc>
                <a:spcPct val="120000"/>
              </a:lnSpc>
              <a:spcBef>
                <a:spcPct val="0"/>
              </a:spcBef>
            </a:pPr>
            <a:r>
              <a:rPr lang="zh-CN" altLang="en-US" sz="1500" b="1" spc="300">
                <a:solidFill>
                  <a:srgbClr val="000000">
                    <a:lumMod val="75000"/>
                    <a:lumOff val="25000"/>
                  </a:srgbClr>
                </a:solidFill>
                <a:latin typeface="微软雅黑" panose="020B0503020204020204" charset="-122"/>
                <a:ea typeface="微软雅黑" panose="020B0503020204020204" charset="-122"/>
              </a:rPr>
              <a:t>添加标题</a:t>
            </a:r>
            <a:endParaRPr lang="zh-CN" altLang="en-US" sz="1500" b="1" spc="300">
              <a:solidFill>
                <a:srgbClr val="000000">
                  <a:lumMod val="75000"/>
                  <a:lumOff val="25000"/>
                </a:srgbClr>
              </a:solidFill>
              <a:latin typeface="微软雅黑" panose="020B0503020204020204" charset="-122"/>
              <a:ea typeface="微软雅黑" panose="020B0503020204020204" charset="-122"/>
            </a:endParaRPr>
          </a:p>
        </p:txBody>
      </p:sp>
      <p:sp>
        <p:nvSpPr>
          <p:cNvPr id="60" name="矩形 59"/>
          <p:cNvSpPr/>
          <p:nvPr>
            <p:custDataLst>
              <p:tags r:id="rId20"/>
            </p:custDataLst>
          </p:nvPr>
        </p:nvSpPr>
        <p:spPr bwMode="auto">
          <a:xfrm>
            <a:off x="6769735" y="2413635"/>
            <a:ext cx="2046605" cy="94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l">
              <a:lnSpc>
                <a:spcPct val="120000"/>
              </a:lnSpc>
            </a:pPr>
            <a:r>
              <a:rPr lang="zh-CN" altLang="en-US" sz="2000" b="1" dirty="0">
                <a:solidFill>
                  <a:sysClr val="window" lastClr="FFFFFF"/>
                </a:solidFill>
                <a:sym typeface="+mn-ea"/>
              </a:rPr>
              <a:t>无指向发散</a:t>
            </a:r>
            <a:endParaRPr lang="zh-CN" altLang="en-US" sz="2000" b="1" dirty="0">
              <a:solidFill>
                <a:sysClr val="window" lastClr="FFFFFF"/>
              </a:solidFill>
              <a:sym typeface="+mn-ea"/>
            </a:endParaRPr>
          </a:p>
          <a:p>
            <a:pPr algn="l">
              <a:lnSpc>
                <a:spcPct val="120000"/>
              </a:lnSpc>
            </a:pPr>
            <a:r>
              <a:rPr lang="zh-CN" altLang="en-US" sz="2000" b="1" dirty="0">
                <a:solidFill>
                  <a:sysClr val="window" lastClr="FFFFFF"/>
                </a:solidFill>
                <a:sym typeface="+mn-ea"/>
              </a:rPr>
              <a:t>有指向发散</a:t>
            </a:r>
            <a:endParaRPr lang="zh-CN" altLang="en-US" sz="2000" b="1" dirty="0">
              <a:solidFill>
                <a:sysClr val="window" lastClr="FFFFFF"/>
              </a:solidFill>
              <a:sym typeface="+mn-ea"/>
            </a:endParaRPr>
          </a:p>
          <a:p>
            <a:pPr algn="l">
              <a:lnSpc>
                <a:spcPct val="120000"/>
              </a:lnSpc>
            </a:pPr>
            <a:r>
              <a:rPr lang="zh-CN" altLang="en-US" sz="2000" b="1" dirty="0">
                <a:solidFill>
                  <a:sysClr val="window" lastClr="FFFFFF"/>
                </a:solidFill>
              </a:rPr>
              <a:t>技术工具：接龙</a:t>
            </a:r>
            <a:endParaRPr lang="zh-CN" altLang="en-US" sz="2000" b="1" dirty="0">
              <a:solidFill>
                <a:sysClr val="window" lastClr="FFFFFF"/>
              </a:solidFill>
            </a:endParaRPr>
          </a:p>
        </p:txBody>
      </p:sp>
      <p:sp>
        <p:nvSpPr>
          <p:cNvPr id="5" name="标题 4"/>
          <p:cNvSpPr>
            <a:spLocks noGrp="1"/>
          </p:cNvSpPr>
          <p:nvPr>
            <p:ph type="title"/>
          </p:nvPr>
        </p:nvSpPr>
        <p:spPr>
          <a:xfrm>
            <a:off x="111443" y="116199"/>
            <a:ext cx="7772400" cy="1362075"/>
          </a:xfrm>
        </p:spPr>
        <p:txBody>
          <a:bodyPr>
            <a:normAutofit/>
          </a:bodyPr>
          <a:p>
            <a:r>
              <a:rPr lang="en-US" altLang="zh-CN"/>
              <a:t>1.</a:t>
            </a:r>
            <a:r>
              <a:rPr lang="zh-CN" altLang="en-US"/>
              <a:t>创新思维培养的设计思路</a:t>
            </a:r>
            <a:r>
              <a:rPr lang="zh-CN" altLang="en-US" sz="1600">
                <a:hlinkClick r:id="rId21" action="ppaction://hlinksldjump"/>
              </a:rPr>
              <a:t>四、课堂教学中</a:t>
            </a:r>
            <a:endParaRPr lang="zh-CN" altLang="en-US" sz="1600"/>
          </a:p>
        </p:txBody>
      </p:sp>
      <p:sp>
        <p:nvSpPr>
          <p:cNvPr id="6" name="矩形 5"/>
          <p:cNvSpPr/>
          <p:nvPr>
            <p:custDataLst>
              <p:tags r:id="rId22"/>
            </p:custDataLst>
          </p:nvPr>
        </p:nvSpPr>
        <p:spPr bwMode="auto">
          <a:xfrm>
            <a:off x="5217160" y="964565"/>
            <a:ext cx="3599180" cy="94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l">
              <a:lnSpc>
                <a:spcPct val="120000"/>
              </a:lnSpc>
            </a:pPr>
            <a:r>
              <a:rPr lang="zh-CN" altLang="en-US" sz="1900" b="1" dirty="0">
                <a:solidFill>
                  <a:sysClr val="window" lastClr="FFFFFF"/>
                </a:solidFill>
              </a:rPr>
              <a:t>用形象、可见的状态对抽象问题进行描述</a:t>
            </a:r>
            <a:endParaRPr lang="zh-CN" altLang="en-US" sz="1900" b="1" dirty="0">
              <a:solidFill>
                <a:sysClr val="window" lastClr="FFFFFF"/>
              </a:solidFill>
            </a:endParaRPr>
          </a:p>
          <a:p>
            <a:pPr algn="l">
              <a:lnSpc>
                <a:spcPct val="120000"/>
              </a:lnSpc>
            </a:pPr>
            <a:r>
              <a:rPr lang="zh-CN" altLang="en-US" sz="1900" b="1" dirty="0">
                <a:solidFill>
                  <a:sysClr val="window" lastClr="FFFFFF"/>
                </a:solidFill>
              </a:rPr>
              <a:t>技术工具：画面描述、动感想像</a:t>
            </a:r>
            <a:endParaRPr lang="zh-CN" altLang="en-US" sz="1900" b="1" dirty="0">
              <a:solidFill>
                <a:sysClr val="window" lastClr="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任意多边形 18"/>
          <p:cNvSpPr/>
          <p:nvPr>
            <p:custDataLst>
              <p:tags r:id="rId1"/>
            </p:custDataLst>
          </p:nvPr>
        </p:nvSpPr>
        <p:spPr>
          <a:xfrm rot="1684322">
            <a:off x="4069211" y="4216674"/>
            <a:ext cx="1489413" cy="1082116"/>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68580" tIns="34290" rIns="68580" bIns="34290" numCol="1" spcCol="0" rtlCol="0" fromWordArt="0" anchor="ctr" anchorCtr="0" forceAA="0" compatLnSpc="1">
            <a:normAutofit/>
          </a:bodyPr>
          <a:p>
            <a:pPr algn="ctr">
              <a:lnSpc>
                <a:spcPct val="130000"/>
              </a:lnSpc>
            </a:pPr>
            <a:endParaRPr lang="zh-CN" altLang="en-US" sz="1350" kern="0">
              <a:solidFill>
                <a:srgbClr val="FFFFFF"/>
              </a:solidFill>
              <a:sym typeface="Arial" panose="020B0604020202020204" pitchFamily="34" charset="0"/>
            </a:endParaRPr>
          </a:p>
        </p:txBody>
      </p:sp>
      <p:sp>
        <p:nvSpPr>
          <p:cNvPr id="20" name="任意多边形 19"/>
          <p:cNvSpPr/>
          <p:nvPr>
            <p:custDataLst>
              <p:tags r:id="rId2"/>
            </p:custDataLst>
          </p:nvPr>
        </p:nvSpPr>
        <p:spPr>
          <a:xfrm rot="4109832">
            <a:off x="3202206" y="4717788"/>
            <a:ext cx="1053184" cy="1082116"/>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68580" tIns="34290" rIns="68580" bIns="34290" numCol="1" spcCol="0" rtlCol="0" fromWordArt="0" anchor="ctr" anchorCtr="0" forceAA="0" compatLnSpc="1">
            <a:normAutofit/>
          </a:bodyPr>
          <a:p>
            <a:pPr algn="ctr">
              <a:lnSpc>
                <a:spcPct val="130000"/>
              </a:lnSpc>
            </a:pPr>
            <a:endParaRPr lang="zh-CN" altLang="en-US" sz="1350" kern="0">
              <a:solidFill>
                <a:srgbClr val="FFFFFF"/>
              </a:solidFill>
              <a:sym typeface="Arial" panose="020B0604020202020204" pitchFamily="34" charset="0"/>
            </a:endParaRPr>
          </a:p>
        </p:txBody>
      </p:sp>
      <p:sp>
        <p:nvSpPr>
          <p:cNvPr id="17" name="任意多边形 16"/>
          <p:cNvSpPr/>
          <p:nvPr>
            <p:custDataLst>
              <p:tags r:id="rId3"/>
            </p:custDataLst>
          </p:nvPr>
        </p:nvSpPr>
        <p:spPr>
          <a:xfrm rot="19858074">
            <a:off x="4117395" y="1839364"/>
            <a:ext cx="1588911" cy="1082116"/>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68580" tIns="34290" rIns="68580" bIns="34290" numCol="1" spcCol="0" rtlCol="0" fromWordArt="0" anchor="ctr" anchorCtr="0" forceAA="0" compatLnSpc="1">
            <a:normAutofit/>
          </a:bodyPr>
          <a:p>
            <a:pPr algn="ctr">
              <a:lnSpc>
                <a:spcPct val="130000"/>
              </a:lnSpc>
            </a:pPr>
            <a:endParaRPr lang="zh-CN" altLang="en-US" sz="1350" kern="0">
              <a:solidFill>
                <a:srgbClr val="FFFFFF"/>
              </a:solidFill>
              <a:sym typeface="Arial" panose="020B0604020202020204" pitchFamily="34" charset="0"/>
            </a:endParaRPr>
          </a:p>
        </p:txBody>
      </p:sp>
      <p:sp>
        <p:nvSpPr>
          <p:cNvPr id="18" name="任意多边形 17"/>
          <p:cNvSpPr/>
          <p:nvPr>
            <p:custDataLst>
              <p:tags r:id="rId4"/>
            </p:custDataLst>
          </p:nvPr>
        </p:nvSpPr>
        <p:spPr>
          <a:xfrm rot="17886709">
            <a:off x="3259809" y="1220974"/>
            <a:ext cx="1261970" cy="1082116"/>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68580" tIns="34290" rIns="68580" bIns="34290" numCol="1" spcCol="0" rtlCol="0" fromWordArt="0" anchor="ctr" anchorCtr="0" forceAA="0" compatLnSpc="1">
            <a:normAutofit/>
          </a:bodyPr>
          <a:p>
            <a:pPr algn="ctr">
              <a:lnSpc>
                <a:spcPct val="130000"/>
              </a:lnSpc>
            </a:pPr>
            <a:endParaRPr lang="zh-CN" altLang="en-US" sz="1350" kern="0">
              <a:solidFill>
                <a:srgbClr val="FFFFFF"/>
              </a:solidFill>
              <a:sym typeface="Arial" panose="020B0604020202020204" pitchFamily="34" charset="0"/>
            </a:endParaRPr>
          </a:p>
        </p:txBody>
      </p:sp>
      <p:sp>
        <p:nvSpPr>
          <p:cNvPr id="8" name="任意多边形 7"/>
          <p:cNvSpPr/>
          <p:nvPr>
            <p:custDataLst>
              <p:tags r:id="rId5"/>
            </p:custDataLst>
          </p:nvPr>
        </p:nvSpPr>
        <p:spPr>
          <a:xfrm>
            <a:off x="4536954" y="3016357"/>
            <a:ext cx="1629420" cy="1082116"/>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68580" tIns="34290" rIns="68580" bIns="34290" numCol="1" spcCol="0" rtlCol="0" fromWordArt="0" anchor="ctr" anchorCtr="0" forceAA="0" compatLnSpc="1">
            <a:normAutofit/>
          </a:bodyPr>
          <a:p>
            <a:pPr algn="ctr">
              <a:lnSpc>
                <a:spcPct val="130000"/>
              </a:lnSpc>
            </a:pPr>
            <a:endParaRPr lang="zh-CN" altLang="en-US" sz="1350" kern="0">
              <a:solidFill>
                <a:srgbClr val="FFFFFF"/>
              </a:solidFill>
              <a:sym typeface="Arial" panose="020B0604020202020204" pitchFamily="34" charset="0"/>
            </a:endParaRPr>
          </a:p>
        </p:txBody>
      </p:sp>
      <p:sp>
        <p:nvSpPr>
          <p:cNvPr id="4" name="椭圆 3"/>
          <p:cNvSpPr/>
          <p:nvPr>
            <p:custDataLst>
              <p:tags r:id="rId6"/>
            </p:custDataLst>
          </p:nvPr>
        </p:nvSpPr>
        <p:spPr>
          <a:xfrm>
            <a:off x="1651001" y="2055457"/>
            <a:ext cx="3076368" cy="3076368"/>
          </a:xfrm>
          <a:prstGeom prst="ellipse">
            <a:avLst/>
          </a:prstGeom>
          <a:solidFill>
            <a:srgbClr val="D9D9D9"/>
          </a:solidFill>
        </p:spPr>
        <p:txBody>
          <a:bodyPr rot="0" spcFirstLastPara="0" vertOverflow="overflow" horzOverflow="overflow" vert="horz" wrap="square" lIns="68580" tIns="34290" rIns="68580" bIns="34290" numCol="1" spcCol="0" rtlCol="0" fromWordArt="0" anchor="ctr" anchorCtr="0" forceAA="0" compatLnSpc="1">
            <a:normAutofit/>
          </a:bodyPr>
          <a:p>
            <a:pPr algn="ctr">
              <a:lnSpc>
                <a:spcPct val="130000"/>
              </a:lnSpc>
            </a:pPr>
            <a:endParaRPr lang="zh-CN" altLang="en-US" sz="1350" kern="0">
              <a:solidFill>
                <a:srgbClr val="FFFFFF"/>
              </a:solidFill>
              <a:sym typeface="Arial" panose="020B0604020202020204" pitchFamily="34" charset="0"/>
            </a:endParaRPr>
          </a:p>
        </p:txBody>
      </p:sp>
      <p:sp>
        <p:nvSpPr>
          <p:cNvPr id="5" name="椭圆 4"/>
          <p:cNvSpPr/>
          <p:nvPr>
            <p:custDataLst>
              <p:tags r:id="rId7"/>
            </p:custDataLst>
          </p:nvPr>
        </p:nvSpPr>
        <p:spPr>
          <a:xfrm>
            <a:off x="1841416" y="2245873"/>
            <a:ext cx="2695537" cy="2695537"/>
          </a:xfrm>
          <a:prstGeom prst="ellipse">
            <a:avLst/>
          </a:prstGeom>
          <a:gradFill flip="none" rotWithShape="1">
            <a:gsLst>
              <a:gs pos="0">
                <a:srgbClr val="FFFFFF"/>
              </a:gs>
              <a:gs pos="100000">
                <a:srgbClr val="D9D9D9"/>
              </a:gs>
            </a:gsLst>
            <a:path path="circle">
              <a:fillToRect l="50000" t="50000" r="50000" b="50000"/>
            </a:path>
            <a:tileRect/>
          </a:gradFill>
          <a:effectLst>
            <a:outerShdw blurRad="63500" sx="102000" sy="102000" algn="c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noAutofit/>
          </a:bodyPr>
          <a:p>
            <a:pPr algn="ctr">
              <a:lnSpc>
                <a:spcPct val="130000"/>
              </a:lnSpc>
            </a:pPr>
            <a:r>
              <a:rPr lang="zh-CN" altLang="da-DK" sz="2800" kern="0" dirty="0">
                <a:solidFill>
                  <a:srgbClr val="000000"/>
                </a:solidFill>
                <a:sym typeface="Arial" panose="020B0604020202020204" pitchFamily="34" charset="0"/>
              </a:rPr>
              <a:t>指向创新思维的课</a:t>
            </a:r>
            <a:r>
              <a:rPr lang="zh-CN" altLang="da-DK" sz="2800" kern="0" dirty="0">
                <a:solidFill>
                  <a:srgbClr val="000000"/>
                </a:solidFill>
                <a:sym typeface="Arial" panose="020B0604020202020204" pitchFamily="34" charset="0"/>
              </a:rPr>
              <a:t>堂教学组织设计</a:t>
            </a:r>
            <a:endParaRPr lang="zh-CN" altLang="da-DK" sz="2800" kern="0" dirty="0">
              <a:solidFill>
                <a:srgbClr val="000000"/>
              </a:solidFill>
              <a:sym typeface="Arial" panose="020B0604020202020204" pitchFamily="34" charset="0"/>
            </a:endParaRPr>
          </a:p>
        </p:txBody>
      </p:sp>
      <p:sp>
        <p:nvSpPr>
          <p:cNvPr id="9" name="椭圆 8"/>
          <p:cNvSpPr/>
          <p:nvPr>
            <p:custDataLst>
              <p:tags r:id="rId8"/>
            </p:custDataLst>
          </p:nvPr>
        </p:nvSpPr>
        <p:spPr>
          <a:xfrm>
            <a:off x="5905907" y="2627167"/>
            <a:ext cx="1932947" cy="1932946"/>
          </a:xfrm>
          <a:prstGeom prst="ellipse">
            <a:avLst/>
          </a:prstGeom>
          <a:solidFill>
            <a:srgbClr val="E6B07A"/>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b="1" kern="0" smtClean="0">
                <a:solidFill>
                  <a:srgbClr val="FFFFFF"/>
                </a:solidFill>
                <a:sym typeface="Arial" panose="020B0604020202020204" pitchFamily="34" charset="0"/>
              </a:rPr>
              <a:t>参与过程：无领导小组讨论</a:t>
            </a:r>
            <a:endParaRPr lang="zh-CN" altLang="en-US" b="1" kern="0" smtClean="0">
              <a:solidFill>
                <a:srgbClr val="FFFFFF"/>
              </a:solidFill>
              <a:sym typeface="Arial" panose="020B0604020202020204" pitchFamily="34" charset="0"/>
            </a:endParaRPr>
          </a:p>
        </p:txBody>
      </p:sp>
      <p:sp>
        <p:nvSpPr>
          <p:cNvPr id="10" name="椭圆 9"/>
          <p:cNvSpPr/>
          <p:nvPr>
            <p:custDataLst>
              <p:tags r:id="rId9"/>
            </p:custDataLst>
          </p:nvPr>
        </p:nvSpPr>
        <p:spPr>
          <a:xfrm>
            <a:off x="5294342" y="901441"/>
            <a:ext cx="1671939" cy="1671939"/>
          </a:xfrm>
          <a:prstGeom prst="ellipse">
            <a:avLst/>
          </a:prstGeom>
          <a:solidFill>
            <a:srgbClr val="E7ABB1"/>
          </a:solidFill>
        </p:spPr>
        <p:txBody>
          <a:bodyPr rot="0" spcFirstLastPara="0" vertOverflow="overflow" horzOverflow="overflow" vert="horz" wrap="square" lIns="0" tIns="0" rIns="0" bIns="0" numCol="1" spcCol="0" rtlCol="0" fromWordArt="0" anchor="ctr" anchorCtr="0" forceAA="0" compatLnSpc="1">
            <a:noAutofit/>
          </a:bodyPr>
          <a:p>
            <a:pPr algn="ctr"/>
            <a:r>
              <a:rPr lang="zh-CN" altLang="en-US" b="1" kern="0" smtClean="0">
                <a:solidFill>
                  <a:srgbClr val="FFFFFF"/>
                </a:solidFill>
                <a:sym typeface="Arial" panose="020B0604020202020204" pitchFamily="34" charset="0"/>
              </a:rPr>
              <a:t>结构设计：项目化流程</a:t>
            </a:r>
            <a:r>
              <a:rPr lang="zh-CN" altLang="en-US" b="1" kern="0" smtClean="0">
                <a:solidFill>
                  <a:srgbClr val="FFFFFF"/>
                </a:solidFill>
                <a:sym typeface="Arial" panose="020B0604020202020204" pitchFamily="34" charset="0"/>
                <a:hlinkClick r:id="rId10" action="ppaction://hlinksldjump"/>
              </a:rPr>
              <a:t>幻灯片 20</a:t>
            </a:r>
            <a:endParaRPr lang="zh-CN" altLang="en-US" b="1" kern="0" smtClean="0">
              <a:solidFill>
                <a:srgbClr val="FFFFFF"/>
              </a:solidFill>
              <a:sym typeface="Arial" panose="020B0604020202020204" pitchFamily="34" charset="0"/>
            </a:endParaRPr>
          </a:p>
        </p:txBody>
      </p:sp>
      <p:sp>
        <p:nvSpPr>
          <p:cNvPr id="11" name="椭圆 10"/>
          <p:cNvSpPr/>
          <p:nvPr>
            <p:custDataLst>
              <p:tags r:id="rId11"/>
            </p:custDataLst>
          </p:nvPr>
        </p:nvSpPr>
        <p:spPr>
          <a:xfrm>
            <a:off x="3475134" y="71120"/>
            <a:ext cx="1671248" cy="1451663"/>
          </a:xfrm>
          <a:prstGeom prst="ellipse">
            <a:avLst/>
          </a:prstGeom>
          <a:solidFill>
            <a:srgbClr val="B2BD29"/>
          </a:solidFill>
        </p:spPr>
        <p:txBody>
          <a:bodyPr rot="0" spcFirstLastPara="0" vertOverflow="overflow" horzOverflow="overflow" vert="horz" wrap="square" lIns="0" tIns="0" rIns="0" bIns="0" numCol="1" spcCol="0" rtlCol="0" fromWordArt="0" anchor="ctr" anchorCtr="0" forceAA="0" compatLnSpc="1">
            <a:noAutofit/>
          </a:bodyPr>
          <a:p>
            <a:pPr algn="ctr"/>
            <a:r>
              <a:rPr lang="zh-CN" altLang="en-US" b="1" kern="0" smtClean="0">
                <a:solidFill>
                  <a:srgbClr val="FFFFFF"/>
                </a:solidFill>
                <a:sym typeface="Arial" panose="020B0604020202020204" pitchFamily="34" charset="0"/>
              </a:rPr>
              <a:t>情境设计：参与</a:t>
            </a:r>
            <a:r>
              <a:rPr lang="zh-CN" altLang="en-US" b="1" kern="0" smtClean="0">
                <a:solidFill>
                  <a:srgbClr val="FFFFFF"/>
                </a:solidFill>
                <a:sym typeface="Arial" panose="020B0604020202020204" pitchFamily="34" charset="0"/>
              </a:rPr>
              <a:t>驱动</a:t>
            </a:r>
            <a:endParaRPr lang="zh-CN" altLang="en-US" b="1" kern="0" smtClean="0">
              <a:solidFill>
                <a:srgbClr val="FFFFFF"/>
              </a:solidFill>
              <a:sym typeface="Arial" panose="020B0604020202020204" pitchFamily="34" charset="0"/>
            </a:endParaRPr>
          </a:p>
        </p:txBody>
      </p:sp>
      <p:sp>
        <p:nvSpPr>
          <p:cNvPr id="12" name="椭圆 11"/>
          <p:cNvSpPr/>
          <p:nvPr>
            <p:custDataLst>
              <p:tags r:id="rId12"/>
            </p:custDataLst>
          </p:nvPr>
        </p:nvSpPr>
        <p:spPr>
          <a:xfrm>
            <a:off x="5146051" y="4567544"/>
            <a:ext cx="1671939" cy="1671939"/>
          </a:xfrm>
          <a:prstGeom prst="ellipse">
            <a:avLst/>
          </a:prstGeom>
          <a:solidFill>
            <a:srgbClr val="B2BD29"/>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b="1" kern="0" smtClean="0">
                <a:solidFill>
                  <a:srgbClr val="FFFFFF"/>
                </a:solidFill>
                <a:sym typeface="Arial" panose="020B0604020202020204" pitchFamily="34" charset="0"/>
              </a:rPr>
              <a:t>组织方式：世界咖啡行动学习</a:t>
            </a:r>
            <a:r>
              <a:rPr lang="zh-CN" altLang="en-US" b="1" kern="0" smtClean="0">
                <a:solidFill>
                  <a:srgbClr val="FFFFFF"/>
                </a:solidFill>
                <a:sym typeface="Arial" panose="020B0604020202020204" pitchFamily="34" charset="0"/>
                <a:hlinkClick r:id="rId13" action="ppaction://hlinksldjump"/>
              </a:rPr>
              <a:t>幻灯片 18</a:t>
            </a:r>
            <a:endParaRPr lang="zh-CN" altLang="en-US" b="1" kern="0" smtClean="0">
              <a:solidFill>
                <a:srgbClr val="FFFFFF"/>
              </a:solidFill>
              <a:sym typeface="Arial" panose="020B0604020202020204" pitchFamily="34" charset="0"/>
            </a:endParaRPr>
          </a:p>
        </p:txBody>
      </p:sp>
      <p:sp>
        <p:nvSpPr>
          <p:cNvPr id="16" name="椭圆 15"/>
          <p:cNvSpPr/>
          <p:nvPr>
            <p:custDataLst>
              <p:tags r:id="rId14"/>
            </p:custDataLst>
          </p:nvPr>
        </p:nvSpPr>
        <p:spPr>
          <a:xfrm>
            <a:off x="3260794" y="5299204"/>
            <a:ext cx="1569325" cy="1569325"/>
          </a:xfrm>
          <a:prstGeom prst="ellipse">
            <a:avLst/>
          </a:prstGeom>
          <a:solidFill>
            <a:srgbClr val="E7ABB1"/>
          </a:solidFill>
        </p:spPr>
        <p:txBody>
          <a:bodyPr rot="0" spcFirstLastPara="0" vertOverflow="overflow" horzOverflow="overflow" vert="horz" wrap="square" lIns="0" tIns="0" rIns="0" bIns="0" numCol="1" spcCol="0" rtlCol="0" fromWordArt="0" anchor="ctr" anchorCtr="0" forceAA="0" compatLnSpc="1">
            <a:noAutofit/>
          </a:bodyPr>
          <a:p>
            <a:pPr algn="ctr"/>
            <a:endParaRPr lang="zh-CN" altLang="en-US" kern="0" smtClean="0">
              <a:solidFill>
                <a:srgbClr val="FFFFFF"/>
              </a:solidFill>
              <a:sym typeface="Arial" panose="020B0604020202020204" pitchFamily="34" charset="0"/>
            </a:endParaRPr>
          </a:p>
          <a:p>
            <a:pPr algn="ctr"/>
            <a:r>
              <a:rPr lang="zh-CN" altLang="en-US" b="1" kern="0" smtClean="0">
                <a:solidFill>
                  <a:srgbClr val="FFFFFF"/>
                </a:solidFill>
                <a:sym typeface="Arial" panose="020B0604020202020204" pitchFamily="34" charset="0"/>
              </a:rPr>
              <a:t>激励方式：全员竞赛</a:t>
            </a:r>
            <a:endParaRPr lang="zh-CN" altLang="en-US" kern="0" smtClean="0">
              <a:solidFill>
                <a:srgbClr val="FFFFFF"/>
              </a:solidFill>
              <a:sym typeface="Arial" panose="020B0604020202020204" pitchFamily="34" charset="0"/>
            </a:endParaRPr>
          </a:p>
          <a:p>
            <a:pPr algn="ctr"/>
            <a:endParaRPr lang="zh-CN" altLang="en-US" kern="0" smtClean="0">
              <a:solidFill>
                <a:srgbClr val="FFFFFF"/>
              </a:solidFill>
              <a:sym typeface="Arial" panose="020B0604020202020204" pitchFamily="34" charset="0"/>
            </a:endParaRPr>
          </a:p>
        </p:txBody>
      </p:sp>
      <p:sp>
        <p:nvSpPr>
          <p:cNvPr id="3" name="文本框 2"/>
          <p:cNvSpPr txBox="1"/>
          <p:nvPr/>
        </p:nvSpPr>
        <p:spPr>
          <a:xfrm>
            <a:off x="7630795" y="5069840"/>
            <a:ext cx="1045845" cy="645160"/>
          </a:xfrm>
          <a:prstGeom prst="rect">
            <a:avLst/>
          </a:prstGeom>
          <a:noFill/>
        </p:spPr>
        <p:txBody>
          <a:bodyPr wrap="square" rtlCol="0">
            <a:spAutoFit/>
          </a:bodyPr>
          <a:p>
            <a:r>
              <a:rPr lang="zh-CN" altLang="en-US">
                <a:hlinkClick r:id="rId15" action="ppaction://hlinksldjump"/>
              </a:rPr>
              <a:t>四、课堂教学</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0" y="246380"/>
            <a:ext cx="4495800" cy="4526280"/>
          </a:xfrm>
        </p:spPr>
        <p:txBody>
          <a:bodyPr>
            <a:noAutofit/>
          </a:bodyPr>
          <a:p>
            <a:r>
              <a:rPr lang="zh-CN" altLang="en-US" sz="1700"/>
              <a:t>无领导小组讨论指由一组人员组成一个临时工作小组，讨论给定的问题，并做出决策。由于这个小组是临时拼凑的，并不指定谁是负责人，目的就在于考察参与者的表现，尤其是看谁会从中脱颖而出。</a:t>
            </a:r>
            <a:endParaRPr lang="zh-CN" altLang="en-US" sz="1700"/>
          </a:p>
          <a:p>
            <a:r>
              <a:rPr lang="zh-CN" altLang="en-US" sz="1700"/>
              <a:t>无领导小组讨论(Leaderless Group Discussion)是评价中心技术中经常使用的一种测评技术，采用情景模拟的方式对考生进行集体面试。无领导小组它是通过一定数目的考生组成一组(6-9人)，进行一小时左右时间的与工作有关问题的讨论，讨论过程中不指定谁是领导，也不指定受测者应坐的位置，让受测者自行安排组织，评价者来观测考生的组织协调能力、口头表达能力、辩论的说服能力等各方面的能力和素质是否达到某种要求，以及思维水平、自信程度、进取心、情绪稳定性、反应灵活性等个性特点，由此来综合评价考生之间的差别。</a:t>
            </a:r>
            <a:endParaRPr lang="zh-CN" altLang="en-US" sz="1700"/>
          </a:p>
          <a:p>
            <a:endParaRPr lang="zh-CN" altLang="en-US" sz="600"/>
          </a:p>
        </p:txBody>
      </p:sp>
      <p:sp>
        <p:nvSpPr>
          <p:cNvPr id="4" name="内容占位符 3"/>
          <p:cNvSpPr>
            <a:spLocks noGrp="1"/>
          </p:cNvSpPr>
          <p:nvPr>
            <p:ph sz="half" idx="2"/>
          </p:nvPr>
        </p:nvSpPr>
        <p:spPr>
          <a:xfrm>
            <a:off x="4495800" y="319405"/>
            <a:ext cx="4038600" cy="4525963"/>
          </a:xfrm>
        </p:spPr>
        <p:txBody>
          <a:bodyPr>
            <a:noAutofit/>
          </a:bodyPr>
          <a:p>
            <a:r>
              <a:rPr lang="zh-CN" altLang="en-US" sz="1700"/>
              <a:t>“世界咖啡”行动学习模式，将全体学员共分为若干个大组(星球)，每个星球5个小组，汇谈和交流在星球内的咖啡桌上进行，每个咖啡桌设一位桌长，整个学习过程，桌长不动，其他学员每人的桌签上都标示着每一次汇谈的桌号，学员每完成一次汇谈和小结都要流动到其他桌，与新成员再次组合进行交流，汇谈成果都记录在每一个咖啡桌的桌布上。这种方式的交流，使得所有学员都有机会与本星球内的其他成员相遇，同时也都有机会针对每一个问题发表见解。行动学习的具体研讨子课题主题不预先设定，而是在行动学习过程中运用集体智慧产生。整个行动学习研讨分为三个大阶段，首先是通过集体共创设定五个研讨主题，其次是五轮的全员流动参加的深度讨论，最后是各研讨主题小组长作成果汇总分享汇报与点评。</a:t>
            </a:r>
            <a:endParaRPr lang="zh-CN" altLang="en-US" sz="1700"/>
          </a:p>
          <a:p>
            <a:r>
              <a:rPr lang="zh-CN" altLang="en-US" sz="1700">
                <a:hlinkClick r:id="rId1" action="ppaction://hlinksldjump"/>
              </a:rPr>
              <a:t>幻灯片 17</a:t>
            </a:r>
            <a:endParaRPr lang="zh-CN" altLang="en-US" sz="1700"/>
          </a:p>
          <a:p>
            <a:endParaRPr lang="zh-CN" altLang="en-US" sz="17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012430" cy="1143000"/>
          </a:xfrm>
        </p:spPr>
        <p:txBody>
          <a:bodyPr>
            <a:normAutofit fontScale="90000"/>
          </a:bodyPr>
          <a:lstStyle/>
          <a:p>
            <a:r>
              <a:rPr altLang="zh-CN" smtClean="0">
                <a:sym typeface="+mn-ea"/>
              </a:rPr>
              <a:t>教师在指导学生设计制作时的职责</a:t>
            </a:r>
            <a:endParaRPr lang="zh-CN" altLang="en-US"/>
          </a:p>
        </p:txBody>
      </p:sp>
      <p:sp>
        <p:nvSpPr>
          <p:cNvPr id="3" name="内容占位符 2"/>
          <p:cNvSpPr>
            <a:spLocks noGrp="1"/>
          </p:cNvSpPr>
          <p:nvPr>
            <p:ph idx="1"/>
          </p:nvPr>
        </p:nvSpPr>
        <p:spPr>
          <a:xfrm>
            <a:off x="457200" y="1600200"/>
            <a:ext cx="8229600" cy="4853136"/>
          </a:xfrm>
        </p:spPr>
        <p:txBody>
          <a:bodyPr>
            <a:normAutofit fontScale="62500" lnSpcReduction="20000"/>
          </a:bodyPr>
          <a:lstStyle/>
          <a:p>
            <a:r>
              <a:rPr lang="zh-CN" altLang="zh-CN" dirty="0" smtClean="0"/>
              <a:t>引导学生制订自己的学习目标和设计作品的目标，并在此基础上进行实践活动，并评估自己的学习过程。</a:t>
            </a:r>
            <a:endParaRPr lang="zh-CN" altLang="zh-CN" dirty="0" smtClean="0"/>
          </a:p>
          <a:p>
            <a:r>
              <a:rPr lang="zh-CN" altLang="zh-CN" dirty="0" smtClean="0"/>
              <a:t>引导学生探索和使用各种工具、材料及养成良好的工作习惯， 并激发他们的创新意识。</a:t>
            </a:r>
            <a:endParaRPr lang="zh-CN" altLang="zh-CN" dirty="0" smtClean="0"/>
          </a:p>
          <a:p>
            <a:r>
              <a:rPr lang="zh-CN" altLang="zh-CN" dirty="0" smtClean="0"/>
              <a:t>引导学生熟练地使用产品的概念、标志和符号，并提高他们用视觉、材料和技术表达自我的能力。</a:t>
            </a:r>
            <a:endParaRPr lang="zh-CN" altLang="zh-CN" dirty="0" smtClean="0"/>
          </a:p>
          <a:p>
            <a:r>
              <a:rPr lang="zh-CN" altLang="zh-CN" dirty="0" smtClean="0"/>
              <a:t>指导学生观察、预测和应对工作场所的潜在风险， 并能在实践过程中安全使用各种设备、机器。</a:t>
            </a:r>
            <a:endParaRPr lang="zh-CN" altLang="zh-CN" dirty="0" smtClean="0"/>
          </a:p>
          <a:p>
            <a:r>
              <a:rPr lang="zh-CN" altLang="zh-CN" dirty="0" smtClean="0"/>
              <a:t>指导学生进行设计、制造和记录实践作品，以及利用信息技术搜索和分享信息。</a:t>
            </a:r>
            <a:endParaRPr lang="zh-CN" altLang="zh-CN" dirty="0" smtClean="0"/>
          </a:p>
          <a:p>
            <a:r>
              <a:rPr lang="zh-CN" altLang="zh-CN" dirty="0" smtClean="0"/>
              <a:t>引导学生了解这类作品和技术发展在他们自己的生活、社会、创业和其他工作场所中的重要性。</a:t>
            </a:r>
            <a:endParaRPr lang="zh-CN" altLang="zh-CN" dirty="0" smtClean="0"/>
          </a:p>
          <a:p>
            <a:r>
              <a:rPr lang="zh-CN" altLang="zh-CN" dirty="0" smtClean="0"/>
              <a:t>引导学生思考“经济适用”的生活方式， 并在不断的消费选择中形成可持续发展的生活方式。</a:t>
            </a:r>
            <a:endParaRPr lang="zh-CN" altLang="zh-CN" dirty="0" smtClean="0"/>
          </a:p>
          <a:p>
            <a:r>
              <a:rPr lang="zh-CN" altLang="zh-CN" dirty="0" smtClean="0"/>
              <a:t>指导学生规划他们的未来工作，并思考、探索和尝试与手工相关的创业机会</a:t>
            </a:r>
            <a:r>
              <a:rPr lang="zh-CN" altLang="zh-CN" dirty="0" smtClean="0">
                <a:hlinkClick r:id="rId1" action="ppaction://hlinksldjump"/>
              </a:rPr>
              <a:t>四、课堂教学中促进学生创新素养培育的核心指向</a:t>
            </a:r>
            <a:endParaRPr lang="zh-CN" altLang="zh-CN" dirty="0" smtClean="0"/>
          </a:p>
          <a:p>
            <a:endParaRPr lang="zh-CN"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3600" b="1" dirty="0" smtClean="0"/>
              <a:t>一、浦东开展学生创新素养培育的背景</a:t>
            </a:r>
            <a:endParaRPr lang="zh-CN" altLang="en-US" sz="3600" b="1" dirty="0"/>
          </a:p>
        </p:txBody>
      </p:sp>
      <p:sp>
        <p:nvSpPr>
          <p:cNvPr id="3" name="内容占位符 2"/>
          <p:cNvSpPr>
            <a:spLocks noGrp="1"/>
          </p:cNvSpPr>
          <p:nvPr>
            <p:ph idx="1"/>
          </p:nvPr>
        </p:nvSpPr>
        <p:spPr/>
        <p:txBody>
          <a:bodyPr>
            <a:normAutofit fontScale="85000" lnSpcReduction="20000"/>
          </a:bodyPr>
          <a:lstStyle/>
          <a:p>
            <a:r>
              <a:rPr lang="zh-CN" altLang="en-US" b="1" dirty="0" smtClean="0"/>
              <a:t>（一）</a:t>
            </a:r>
            <a:r>
              <a:rPr lang="zh-CN" altLang="zh-CN" b="1" dirty="0" smtClean="0"/>
              <a:t>创新素养是</a:t>
            </a:r>
            <a:r>
              <a:rPr lang="zh-CN" altLang="en-US" b="1" dirty="0" smtClean="0"/>
              <a:t>我国</a:t>
            </a:r>
            <a:r>
              <a:rPr lang="en-US" altLang="zh-CN" b="1" dirty="0" smtClean="0"/>
              <a:t>21</a:t>
            </a:r>
            <a:r>
              <a:rPr lang="zh-CN" altLang="zh-CN" b="1" dirty="0" smtClean="0"/>
              <a:t>世纪人才</a:t>
            </a:r>
            <a:r>
              <a:rPr lang="zh-CN" altLang="en-US" b="1" dirty="0" smtClean="0"/>
              <a:t>的基本</a:t>
            </a:r>
            <a:r>
              <a:rPr lang="zh-CN" altLang="zh-CN" b="1" dirty="0" smtClean="0"/>
              <a:t>素养</a:t>
            </a:r>
            <a:r>
              <a:rPr lang="zh-CN" altLang="en-US" b="1" dirty="0" smtClean="0"/>
              <a:t>之一</a:t>
            </a:r>
            <a:endParaRPr lang="en-US" altLang="zh-CN" b="1" dirty="0" smtClean="0"/>
          </a:p>
          <a:p>
            <a:r>
              <a:rPr lang="en-US" altLang="zh-CN" b="1" dirty="0" smtClean="0"/>
              <a:t>——</a:t>
            </a:r>
            <a:r>
              <a:rPr lang="zh-CN" altLang="en-US" b="1" dirty="0" smtClean="0"/>
              <a:t>创新素养是学生的核心素养之一</a:t>
            </a:r>
            <a:endParaRPr lang="en-US" altLang="zh-CN" b="1" dirty="0" smtClean="0"/>
          </a:p>
          <a:p>
            <a:r>
              <a:rPr lang="en-US" altLang="zh-CN" dirty="0" smtClean="0"/>
              <a:t>2016</a:t>
            </a:r>
            <a:r>
              <a:rPr lang="zh-CN" altLang="zh-CN" dirty="0" smtClean="0"/>
              <a:t>年</a:t>
            </a:r>
            <a:r>
              <a:rPr lang="en-US" altLang="zh-CN" dirty="0" smtClean="0"/>
              <a:t>9</a:t>
            </a:r>
            <a:r>
              <a:rPr lang="zh-CN" altLang="zh-CN" dirty="0" smtClean="0"/>
              <a:t>月</a:t>
            </a:r>
            <a:r>
              <a:rPr lang="en-US" altLang="zh-CN" dirty="0" smtClean="0"/>
              <a:t>13</a:t>
            </a:r>
            <a:r>
              <a:rPr lang="zh-CN" altLang="zh-CN" dirty="0" smtClean="0"/>
              <a:t>日，《中国学生发展核心素养》正式发布，提出中国学生发展的核心素养以“全面发展的人”为核心，分为文化基础、自主发展和社会参与三个方面、六大素养和十八个基本要点</a:t>
            </a:r>
            <a:endParaRPr lang="en-US" altLang="zh-CN" dirty="0" smtClean="0"/>
          </a:p>
          <a:p>
            <a:r>
              <a:rPr lang="zh-CN" altLang="zh-CN" dirty="0" smtClean="0"/>
              <a:t>其中的“理性思维”、“批判质疑”、“勇于探究”、“信息意识”、“问题解决”、“自我管理”等都体现出了对学生创新素养的要求，这些也正是我们研究的“创新素养”中所包含的部分关键要素。</a:t>
            </a:r>
            <a:endParaRPr lang="zh-CN" altLang="zh-CN" dirty="0" smtClean="0"/>
          </a:p>
          <a:p>
            <a:r>
              <a:rPr lang="en-US" altLang="zh-CN" dirty="0" smtClean="0"/>
              <a:t>——</a:t>
            </a:r>
            <a:r>
              <a:rPr lang="zh-CN" altLang="en-US" dirty="0" smtClean="0"/>
              <a:t>上海中高考改革将创新精神实践能力列为综合素质评价内容之一</a:t>
            </a:r>
            <a:endParaRPr lang="en-US" altLang="zh-CN" dirty="0" smtClean="0"/>
          </a:p>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a:stretch>
            <a:fillRect/>
          </a:stretch>
        </p:blipFill>
        <p:spPr bwMode="auto">
          <a:xfrm>
            <a:off x="276225" y="2109788"/>
            <a:ext cx="8591550" cy="2638425"/>
          </a:xfrm>
          <a:prstGeom prst="rect">
            <a:avLst/>
          </a:prstGeom>
          <a:noFill/>
          <a:ln w="9525">
            <a:noFill/>
            <a:miter lim="800000"/>
            <a:headEnd/>
            <a:tailEnd/>
          </a:ln>
        </p:spPr>
      </p:pic>
      <p:sp>
        <p:nvSpPr>
          <p:cNvPr id="2" name="文本框 1"/>
          <p:cNvSpPr txBox="1"/>
          <p:nvPr/>
        </p:nvSpPr>
        <p:spPr>
          <a:xfrm>
            <a:off x="3451860" y="3244850"/>
            <a:ext cx="2240280" cy="368300"/>
          </a:xfrm>
          <a:prstGeom prst="rect">
            <a:avLst/>
          </a:prstGeom>
          <a:noFill/>
        </p:spPr>
        <p:txBody>
          <a:bodyPr wrap="none" rtlCol="0" anchor="t">
            <a:spAutoFit/>
          </a:bodyPr>
          <a:p>
            <a:r>
              <a:rPr lang="zh-CN" altLang="en-US" dirty="0" smtClean="0">
                <a:sym typeface="+mn-ea"/>
              </a:rPr>
              <a:t>进行项目化教学设计</a:t>
            </a:r>
            <a:endParaRPr lang="zh-CN" altLang="en-US"/>
          </a:p>
        </p:txBody>
      </p:sp>
      <p:sp>
        <p:nvSpPr>
          <p:cNvPr id="3" name="文本框 2"/>
          <p:cNvSpPr txBox="1"/>
          <p:nvPr/>
        </p:nvSpPr>
        <p:spPr>
          <a:xfrm>
            <a:off x="3451860" y="3244850"/>
            <a:ext cx="2240280" cy="368300"/>
          </a:xfrm>
          <a:prstGeom prst="rect">
            <a:avLst/>
          </a:prstGeom>
          <a:noFill/>
        </p:spPr>
        <p:txBody>
          <a:bodyPr wrap="none" rtlCol="0" anchor="t">
            <a:spAutoFit/>
          </a:bodyPr>
          <a:p>
            <a:r>
              <a:rPr lang="zh-CN" altLang="en-US" dirty="0" smtClean="0">
                <a:sym typeface="+mn-ea"/>
              </a:rPr>
              <a:t>进行项目化教学设计</a:t>
            </a:r>
            <a:endParaRPr lang="zh-CN" altLang="en-US"/>
          </a:p>
        </p:txBody>
      </p:sp>
      <p:sp>
        <p:nvSpPr>
          <p:cNvPr id="4" name="文本框 3"/>
          <p:cNvSpPr txBox="1"/>
          <p:nvPr/>
        </p:nvSpPr>
        <p:spPr>
          <a:xfrm>
            <a:off x="600075" y="678180"/>
            <a:ext cx="4404360" cy="521970"/>
          </a:xfrm>
          <a:prstGeom prst="rect">
            <a:avLst/>
          </a:prstGeom>
          <a:noFill/>
        </p:spPr>
        <p:txBody>
          <a:bodyPr wrap="square" rtlCol="0">
            <a:spAutoFit/>
          </a:bodyPr>
          <a:p>
            <a:r>
              <a:rPr lang="zh-CN" altLang="en-US" sz="2800" dirty="0" smtClean="0">
                <a:sym typeface="+mn-ea"/>
              </a:rPr>
              <a:t>进行项目化教学设计</a:t>
            </a:r>
            <a:endParaRPr lang="zh-CN" altLang="en-US" sz="2800"/>
          </a:p>
        </p:txBody>
      </p:sp>
      <p:sp>
        <p:nvSpPr>
          <p:cNvPr id="5" name="文本框 4"/>
          <p:cNvSpPr txBox="1"/>
          <p:nvPr/>
        </p:nvSpPr>
        <p:spPr>
          <a:xfrm>
            <a:off x="6306820" y="5636895"/>
            <a:ext cx="1362075" cy="368300"/>
          </a:xfrm>
          <a:prstGeom prst="rect">
            <a:avLst/>
          </a:prstGeom>
          <a:noFill/>
        </p:spPr>
        <p:txBody>
          <a:bodyPr wrap="square" rtlCol="0">
            <a:spAutoFit/>
          </a:bodyPr>
          <a:p>
            <a:r>
              <a:rPr lang="zh-CN" altLang="en-US">
                <a:hlinkClick r:id="rId2" action="ppaction://hlinksldjump"/>
              </a:rPr>
              <a:t>幻灯片 17</a:t>
            </a:r>
            <a:endParaRPr lang="zh-CN"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2500"/>
          </a:bodyPr>
          <a:lstStyle/>
          <a:p>
            <a:r>
              <a:rPr lang="zh-CN" altLang="en-US" dirty="0" smtClean="0"/>
              <a:t>在自主设计过程中要关注：</a:t>
            </a:r>
            <a:endParaRPr lang="en-US" altLang="zh-CN" dirty="0" smtClean="0"/>
          </a:p>
          <a:p>
            <a:r>
              <a:rPr lang="zh-CN" altLang="zh-CN" dirty="0" smtClean="0"/>
              <a:t>？ 你要思考自己想用什么材料、产品的尺寸、用什么技术制作； </a:t>
            </a:r>
            <a:endParaRPr lang="zh-CN" altLang="zh-CN" dirty="0" smtClean="0"/>
          </a:p>
          <a:p>
            <a:r>
              <a:rPr lang="zh-CN" altLang="zh-CN" dirty="0" smtClean="0"/>
              <a:t>？ 你要思考如何设计自己的作品特征；</a:t>
            </a:r>
            <a:endParaRPr lang="zh-CN" altLang="zh-CN" dirty="0" smtClean="0"/>
          </a:p>
          <a:p>
            <a:r>
              <a:rPr lang="zh-CN" altLang="zh-CN" dirty="0" smtClean="0"/>
              <a:t>？ 你是否有参照原型，并思考原型的优点是什么；</a:t>
            </a:r>
            <a:endParaRPr lang="zh-CN" altLang="zh-CN" dirty="0" smtClean="0"/>
          </a:p>
          <a:p>
            <a:r>
              <a:rPr lang="zh-CN" altLang="zh-CN" dirty="0" smtClean="0"/>
              <a:t>？ 你想进行怎样的创新、实验、改进； </a:t>
            </a:r>
            <a:endParaRPr lang="zh-CN" altLang="zh-CN" dirty="0" smtClean="0"/>
          </a:p>
          <a:p>
            <a:r>
              <a:rPr lang="zh-CN" altLang="zh-CN" dirty="0" smtClean="0"/>
              <a:t>？ 你觉得自己将会遇到哪些挑战， 且自己在这个过程中能学到什么； </a:t>
            </a:r>
            <a:endParaRPr lang="zh-CN" altLang="zh-CN" dirty="0" smtClean="0"/>
          </a:p>
          <a:p>
            <a:r>
              <a:rPr lang="zh-CN" altLang="zh-CN" dirty="0" smtClean="0"/>
              <a:t>？ 你怎么开始自己的第一步</a:t>
            </a:r>
            <a:endParaRPr lang="zh-CN" altLang="zh-CN" dirty="0" smtClean="0"/>
          </a:p>
          <a:p>
            <a:r>
              <a:rPr lang="zh-CN" altLang="zh-CN" dirty="0" smtClean="0">
                <a:hlinkClick r:id="rId1" action="ppaction://hlinksldjump"/>
              </a:rPr>
              <a:t>四、课堂教学中促进学生创新素养培育的核心指向</a:t>
            </a:r>
            <a:endParaRPr lang="zh-CN" altLang="zh-CN" dirty="0" smtClean="0"/>
          </a:p>
          <a:p>
            <a:endParaRPr lang="zh-CN"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1000108"/>
            <a:ext cx="8229600" cy="1143000"/>
          </a:xfrm>
        </p:spPr>
        <p:txBody>
          <a:bodyPr/>
          <a:lstStyle/>
          <a:p>
            <a:r>
              <a:rPr lang="zh-CN" altLang="en-US" dirty="0" smtClean="0"/>
              <a:t>五、促进创新的支持环境创设</a:t>
            </a:r>
            <a:endParaRPr lang="zh-CN" altLang="en-US" dirty="0"/>
          </a:p>
        </p:txBody>
      </p:sp>
      <p:sp>
        <p:nvSpPr>
          <p:cNvPr id="3" name="矩形 2"/>
          <p:cNvSpPr/>
          <p:nvPr/>
        </p:nvSpPr>
        <p:spPr>
          <a:xfrm>
            <a:off x="1142976" y="3857628"/>
            <a:ext cx="6786610" cy="829945"/>
          </a:xfrm>
          <a:prstGeom prst="rect">
            <a:avLst/>
          </a:prstGeom>
        </p:spPr>
        <p:txBody>
          <a:bodyPr wrap="square">
            <a:spAutoFit/>
          </a:bodyPr>
          <a:lstStyle/>
          <a:p>
            <a:r>
              <a:rPr lang="zh-CN" altLang="en-US" sz="2400" dirty="0" smtClean="0">
                <a:effectLst>
                  <a:outerShdw blurRad="38100" dist="38100" dir="2700000" algn="tl">
                    <a:srgbClr val="000000"/>
                  </a:outerShdw>
                </a:effectLst>
              </a:rPr>
              <a:t>创新的文化氛围与全面的创新环境创设是学生浸润式获得创新意识和创新心理的环境条件</a:t>
            </a:r>
            <a:endParaRPr lang="zh-CN" altLang="en-US" sz="2400" dirty="0" smtClean="0">
              <a:effectLst>
                <a:outerShdw blurRad="38100" dist="38100" dir="2700000" algn="tl">
                  <a:srgbClr val="000000"/>
                </a:outerShdw>
              </a:effectLst>
            </a:endParaRPr>
          </a:p>
        </p:txBody>
      </p:sp>
      <p:sp>
        <p:nvSpPr>
          <p:cNvPr id="4" name="矩形 3"/>
          <p:cNvSpPr/>
          <p:nvPr/>
        </p:nvSpPr>
        <p:spPr>
          <a:xfrm>
            <a:off x="1142976" y="5072074"/>
            <a:ext cx="6643734" cy="1107996"/>
          </a:xfrm>
          <a:prstGeom prst="rect">
            <a:avLst/>
          </a:prstGeom>
        </p:spPr>
        <p:txBody>
          <a:bodyPr wrap="square">
            <a:spAutoFit/>
          </a:bodyPr>
          <a:lstStyle/>
          <a:p>
            <a:r>
              <a:rPr lang="zh-CN" altLang="en-US" sz="2400" dirty="0" smtClean="0">
                <a:effectLst>
                  <a:outerShdw blurRad="38100" dist="38100" dir="2700000" algn="tl">
                    <a:srgbClr val="000000"/>
                  </a:outerShdw>
                </a:effectLst>
              </a:rPr>
              <a:t>持续的自主、选择、创作与成果展示是激发每一个学生创新创造的内在动力基础</a:t>
            </a:r>
            <a:endParaRPr lang="zh-CN" altLang="en-US" sz="2400" dirty="0" smtClean="0">
              <a:effectLst>
                <a:outerShdw blurRad="38100" dist="38100" dir="2700000" algn="tl">
                  <a:srgbClr val="000000"/>
                </a:outerShdw>
              </a:effectLst>
            </a:endParaRPr>
          </a:p>
          <a:p>
            <a:endParaRPr lang="zh-CN" altLang="en-US" dirty="0" smtClean="0">
              <a:effectLst>
                <a:outerShdw blurRad="38100" dist="38100" dir="2700000" algn="tl">
                  <a:srgbClr val="000000"/>
                </a:outerShdw>
              </a:effectLst>
            </a:endParaRPr>
          </a:p>
        </p:txBody>
      </p:sp>
      <p:sp>
        <p:nvSpPr>
          <p:cNvPr id="5" name="TextBox 4"/>
          <p:cNvSpPr txBox="1"/>
          <p:nvPr/>
        </p:nvSpPr>
        <p:spPr>
          <a:xfrm>
            <a:off x="1044233" y="2272976"/>
            <a:ext cx="6500858" cy="1322070"/>
          </a:xfrm>
          <a:prstGeom prst="rect">
            <a:avLst/>
          </a:prstGeom>
          <a:noFill/>
        </p:spPr>
        <p:txBody>
          <a:bodyPr wrap="square" rtlCol="0">
            <a:spAutoFit/>
          </a:bodyPr>
          <a:lstStyle/>
          <a:p>
            <a:r>
              <a:rPr lang="zh-CN" altLang="en-US" sz="2000" dirty="0" smtClean="0"/>
              <a:t>环境影响思维 。教学过程是科学与艺术涵养的过程，除了要满足基本的学习需要外，更要融入科学、创新的元素，为学生提供具体直观的体验，更为学生制造创新的挑战与精神召唤</a:t>
            </a:r>
            <a:endParaRPr lang="zh-CN" alt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b="1" dirty="0" smtClean="0"/>
              <a:t>1.</a:t>
            </a:r>
            <a:r>
              <a:rPr sz="4400" b="1" dirty="0" smtClean="0"/>
              <a:t>促进创新</a:t>
            </a:r>
            <a:r>
              <a:rPr lang="zh-CN" altLang="en-US" sz="4400" b="1" dirty="0" smtClean="0"/>
              <a:t>的教学文化培育</a:t>
            </a:r>
            <a:endParaRPr lang="zh-CN" altLang="en-US" dirty="0"/>
          </a:p>
        </p:txBody>
      </p:sp>
      <p:sp>
        <p:nvSpPr>
          <p:cNvPr id="3" name="内容占位符 2"/>
          <p:cNvSpPr>
            <a:spLocks noGrp="1"/>
          </p:cNvSpPr>
          <p:nvPr>
            <p:ph sz="half" idx="1"/>
          </p:nvPr>
        </p:nvSpPr>
        <p:spPr>
          <a:xfrm>
            <a:off x="94615" y="1600200"/>
            <a:ext cx="8882380" cy="4526280"/>
          </a:xfrm>
        </p:spPr>
        <p:txBody>
          <a:bodyPr>
            <a:normAutofit lnSpcReduction="20000"/>
          </a:bodyPr>
          <a:lstStyle/>
          <a:p>
            <a:r>
              <a:rPr lang="zh-CN" altLang="en-US" sz="2800" dirty="0"/>
              <a:t>多样可选：教师的角度</a:t>
            </a:r>
            <a:r>
              <a:rPr lang="en-US" altLang="zh-CN" sz="2800" dirty="0"/>
              <a:t>——</a:t>
            </a:r>
            <a:r>
              <a:rPr lang="zh-CN" altLang="en-US" sz="2800" dirty="0"/>
              <a:t>内容形式多样可选：内容、项目、作业、完成任务的方式方法</a:t>
            </a:r>
            <a:endParaRPr lang="zh-CN" altLang="en-US" sz="2800" dirty="0"/>
          </a:p>
          <a:p>
            <a:r>
              <a:rPr lang="zh-CN" altLang="en-US" sz="2800" dirty="0"/>
              <a:t>                    学生的角度</a:t>
            </a:r>
            <a:r>
              <a:rPr lang="en-US" altLang="zh-CN" sz="2800" dirty="0"/>
              <a:t>——</a:t>
            </a:r>
            <a:r>
              <a:rPr lang="zh-CN" altLang="en-US" sz="2800" dirty="0"/>
              <a:t>容许</a:t>
            </a:r>
            <a:r>
              <a:rPr lang="zh-CN" altLang="en-US" sz="2800" dirty="0"/>
              <a:t>自由选择：团队成员、学习的主题、项目、评价的方式、甚至学习的时间和场所以及桌椅</a:t>
            </a:r>
            <a:endParaRPr lang="zh-CN" altLang="en-US" sz="2800" dirty="0"/>
          </a:p>
          <a:p>
            <a:endParaRPr lang="zh-CN" altLang="en-US" sz="2800" dirty="0"/>
          </a:p>
          <a:p>
            <a:r>
              <a:rPr lang="zh-CN" altLang="en-US" dirty="0"/>
              <a:t>鼓励独特性：教师的角度</a:t>
            </a:r>
            <a:r>
              <a:rPr lang="en-US" altLang="zh-CN" dirty="0"/>
              <a:t>——</a:t>
            </a:r>
            <a:r>
              <a:rPr lang="zh-CN" altLang="en-US" dirty="0"/>
              <a:t>保护个性、容短护长</a:t>
            </a:r>
            <a:endParaRPr lang="zh-CN" altLang="en-US" dirty="0"/>
          </a:p>
          <a:p>
            <a:r>
              <a:rPr lang="zh-CN" altLang="en-US" dirty="0"/>
              <a:t>                        学生的角度</a:t>
            </a:r>
            <a:r>
              <a:rPr lang="en-US" altLang="zh-CN" dirty="0"/>
              <a:t>——</a:t>
            </a:r>
            <a:r>
              <a:rPr lang="zh-CN" altLang="en-US" dirty="0"/>
              <a:t>视角独特、奇思妙想</a:t>
            </a:r>
            <a:endParaRPr lang="zh-CN" altLang="en-US" dirty="0"/>
          </a:p>
          <a:p>
            <a:endParaRPr lang="zh-CN" altLang="en-US" dirty="0"/>
          </a:p>
          <a:p>
            <a:r>
              <a:rPr lang="zh-CN" altLang="en-US" dirty="0"/>
              <a:t>防止一元标准：教师的角度</a:t>
            </a:r>
            <a:r>
              <a:rPr lang="en-US" altLang="zh-CN" dirty="0"/>
              <a:t>——</a:t>
            </a:r>
            <a:r>
              <a:rPr lang="zh-CN" altLang="en-US" dirty="0"/>
              <a:t>结果多元、评价多样</a:t>
            </a:r>
            <a:endParaRPr lang="zh-CN" altLang="en-US" dirty="0"/>
          </a:p>
          <a:p>
            <a:r>
              <a:rPr lang="zh-CN" altLang="en-US" dirty="0"/>
              <a:t>                            学生的角度</a:t>
            </a:r>
            <a:r>
              <a:rPr lang="en-US" altLang="zh-CN" dirty="0"/>
              <a:t>——</a:t>
            </a:r>
            <a:r>
              <a:rPr lang="zh-CN" altLang="en-US" dirty="0">
                <a:sym typeface="+mn-ea"/>
              </a:rPr>
              <a:t>思想自由、成果多样</a:t>
            </a:r>
            <a:endParaRPr lang="zh-CN" altLang="en-US" dirty="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7776000" cy="1143000"/>
          </a:xfrm>
        </p:spPr>
        <p:txBody>
          <a:bodyPr>
            <a:normAutofit fontScale="90000"/>
          </a:bodyPr>
          <a:lstStyle/>
          <a:p>
            <a:br>
              <a:rPr lang="en-US" altLang="zh-CN" sz="3600" dirty="0" smtClean="0"/>
            </a:br>
            <a:r>
              <a:rPr lang="zh-CN" altLang="en-US" sz="3600" dirty="0" smtClean="0"/>
              <a:t>在赋予学生自主空间中发展学生自由想象与创造的潜能</a:t>
            </a:r>
            <a:br>
              <a:rPr lang="en-US" altLang="zh-CN" dirty="0" smtClean="0"/>
            </a:br>
            <a:endParaRPr lang="zh-CN" altLang="en-US" dirty="0"/>
          </a:p>
        </p:txBody>
      </p:sp>
      <p:pic>
        <p:nvPicPr>
          <p:cNvPr id="2050" name="Picture 2" descr="E:\照片\创新素养项目学校\2018.4周浦实验创新\微信图片_20181227161209.jpg"/>
          <p:cNvPicPr>
            <a:picLocks noGrp="1" noChangeAspect="1" noChangeArrowheads="1"/>
          </p:cNvPicPr>
          <p:nvPr>
            <p:ph sz="half" idx="1"/>
          </p:nvPr>
        </p:nvPicPr>
        <p:blipFill>
          <a:blip r:embed="rId1" cstate="print"/>
          <a:srcRect/>
          <a:stretch>
            <a:fillRect/>
          </a:stretch>
        </p:blipFill>
        <p:spPr bwMode="auto">
          <a:xfrm>
            <a:off x="779264" y="1600200"/>
            <a:ext cx="3394472" cy="4525963"/>
          </a:xfrm>
          <a:prstGeom prst="rect">
            <a:avLst/>
          </a:prstGeom>
          <a:noFill/>
        </p:spPr>
      </p:pic>
      <p:pic>
        <p:nvPicPr>
          <p:cNvPr id="2051" name="Picture 3" descr="E:\照片\创新素养项目学校\2018.12.18周浦实验城乡互助\微信图片_20181226140802.jpg"/>
          <p:cNvPicPr>
            <a:picLocks noGrp="1" noChangeAspect="1" noChangeArrowheads="1"/>
          </p:cNvPicPr>
          <p:nvPr>
            <p:ph sz="half" idx="2"/>
          </p:nvPr>
        </p:nvPicPr>
        <p:blipFill>
          <a:blip r:embed="rId2" cstate="print"/>
          <a:srcRect/>
          <a:stretch>
            <a:fillRect/>
          </a:stretch>
        </p:blipFill>
        <p:spPr bwMode="auto">
          <a:xfrm>
            <a:off x="4427984" y="1196752"/>
            <a:ext cx="4038600" cy="3028950"/>
          </a:xfrm>
          <a:prstGeom prst="rect">
            <a:avLst/>
          </a:prstGeom>
          <a:noFill/>
        </p:spPr>
      </p:pic>
      <p:pic>
        <p:nvPicPr>
          <p:cNvPr id="2052" name="Picture 4" descr="E:\照片\创新素养项目学校\2018.12.18周浦实验城乡互助\微信图片_20181226140807.jpg"/>
          <p:cNvPicPr>
            <a:picLocks noChangeAspect="1" noChangeArrowheads="1"/>
          </p:cNvPicPr>
          <p:nvPr/>
        </p:nvPicPr>
        <p:blipFill>
          <a:blip r:embed="rId3" cstate="print"/>
          <a:srcRect/>
          <a:stretch>
            <a:fillRect/>
          </a:stretch>
        </p:blipFill>
        <p:spPr bwMode="auto">
          <a:xfrm>
            <a:off x="4499992" y="3933056"/>
            <a:ext cx="3899926" cy="292494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528" y="142852"/>
            <a:ext cx="9145016" cy="1399032"/>
          </a:xfrm>
        </p:spPr>
        <p:txBody>
          <a:bodyPr>
            <a:normAutofit fontScale="90000"/>
          </a:bodyPr>
          <a:lstStyle/>
          <a:p>
            <a:r>
              <a:rPr lang="en-US" altLang="zh-CN" dirty="0" smtClean="0"/>
              <a:t>   2.</a:t>
            </a:r>
            <a:r>
              <a:rPr dirty="0" smtClean="0"/>
              <a:t>促进创新的分享展示文化环境建设</a:t>
            </a:r>
            <a:endParaRPr lang="zh-CN" altLang="en-US" dirty="0"/>
          </a:p>
        </p:txBody>
      </p:sp>
      <p:pic>
        <p:nvPicPr>
          <p:cNvPr id="3074" name="Picture 2" descr="E:\李\芬兰团\创新教育\芬兰照片3\图7 小镇学校学生创意作品.jpg"/>
          <p:cNvPicPr>
            <a:picLocks noChangeAspect="1" noChangeArrowheads="1"/>
          </p:cNvPicPr>
          <p:nvPr/>
        </p:nvPicPr>
        <p:blipFill>
          <a:blip r:embed="rId1" cstate="print"/>
          <a:srcRect/>
          <a:stretch>
            <a:fillRect/>
          </a:stretch>
        </p:blipFill>
        <p:spPr bwMode="auto">
          <a:xfrm>
            <a:off x="5960745" y="4149090"/>
            <a:ext cx="3183255" cy="2441575"/>
          </a:xfrm>
          <a:prstGeom prst="rect">
            <a:avLst/>
          </a:prstGeom>
          <a:noFill/>
        </p:spPr>
      </p:pic>
      <p:pic>
        <p:nvPicPr>
          <p:cNvPr id="3076" name="Picture 4" descr="E:\李\芬兰团\创新教育\芬兰照片3\图9 学校墙上的学生作品.jpg"/>
          <p:cNvPicPr>
            <a:picLocks noChangeAspect="1" noChangeArrowheads="1"/>
          </p:cNvPicPr>
          <p:nvPr/>
        </p:nvPicPr>
        <p:blipFill>
          <a:blip r:embed="rId2" cstate="print"/>
          <a:srcRect/>
          <a:stretch>
            <a:fillRect/>
          </a:stretch>
        </p:blipFill>
        <p:spPr bwMode="auto">
          <a:xfrm>
            <a:off x="212725" y="4145915"/>
            <a:ext cx="2847340" cy="2371725"/>
          </a:xfrm>
          <a:prstGeom prst="rect">
            <a:avLst/>
          </a:prstGeom>
          <a:noFill/>
        </p:spPr>
      </p:pic>
      <p:pic>
        <p:nvPicPr>
          <p:cNvPr id="3078" name="Picture 6" descr="E:\照片\惠灵顿\微信图片_20170703102151.jpg"/>
          <p:cNvPicPr>
            <a:picLocks noChangeAspect="1" noChangeArrowheads="1"/>
          </p:cNvPicPr>
          <p:nvPr/>
        </p:nvPicPr>
        <p:blipFill>
          <a:blip r:embed="rId3" cstate="print"/>
          <a:srcRect/>
          <a:stretch>
            <a:fillRect/>
          </a:stretch>
        </p:blipFill>
        <p:spPr bwMode="auto">
          <a:xfrm>
            <a:off x="6062345" y="1541780"/>
            <a:ext cx="2901950" cy="2176780"/>
          </a:xfrm>
          <a:prstGeom prst="rect">
            <a:avLst/>
          </a:prstGeom>
          <a:noFill/>
        </p:spPr>
      </p:pic>
      <p:pic>
        <p:nvPicPr>
          <p:cNvPr id="3079" name="Picture 7" descr="E:\照片\惠灵顿\1.jpg"/>
          <p:cNvPicPr>
            <a:picLocks noChangeAspect="1" noChangeArrowheads="1"/>
          </p:cNvPicPr>
          <p:nvPr/>
        </p:nvPicPr>
        <p:blipFill>
          <a:blip r:embed="rId4" cstate="print"/>
          <a:srcRect/>
          <a:stretch>
            <a:fillRect/>
          </a:stretch>
        </p:blipFill>
        <p:spPr bwMode="auto">
          <a:xfrm>
            <a:off x="179512" y="1484784"/>
            <a:ext cx="2880000" cy="2160000"/>
          </a:xfrm>
          <a:prstGeom prst="rect">
            <a:avLst/>
          </a:prstGeom>
          <a:noFill/>
        </p:spPr>
      </p:pic>
      <p:pic>
        <p:nvPicPr>
          <p:cNvPr id="3080" name="Picture 8" descr="E:\照片\惠灵顿\微信图片_20170703102211.jpg"/>
          <p:cNvPicPr>
            <a:picLocks noChangeAspect="1" noChangeArrowheads="1"/>
          </p:cNvPicPr>
          <p:nvPr/>
        </p:nvPicPr>
        <p:blipFill>
          <a:blip r:embed="rId5" cstate="print"/>
          <a:srcRect/>
          <a:stretch>
            <a:fillRect/>
          </a:stretch>
        </p:blipFill>
        <p:spPr bwMode="auto">
          <a:xfrm>
            <a:off x="3060065" y="1484630"/>
            <a:ext cx="2868295" cy="2151380"/>
          </a:xfrm>
          <a:prstGeom prst="rect">
            <a:avLst/>
          </a:prstGeom>
          <a:noFill/>
        </p:spPr>
      </p:pic>
      <p:pic>
        <p:nvPicPr>
          <p:cNvPr id="12" name="Picture 2" descr="E:\李\上课\创新素养\美国加州学生作品展示墙.jpg"/>
          <p:cNvPicPr>
            <a:picLocks noChangeAspect="1" noChangeArrowheads="1"/>
          </p:cNvPicPr>
          <p:nvPr/>
        </p:nvPicPr>
        <p:blipFill>
          <a:blip r:embed="rId6" cstate="print"/>
          <a:srcRect/>
          <a:stretch>
            <a:fillRect/>
          </a:stretch>
        </p:blipFill>
        <p:spPr bwMode="auto">
          <a:xfrm>
            <a:off x="3088640" y="4149090"/>
            <a:ext cx="2872105" cy="2369185"/>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49885" y="0"/>
            <a:ext cx="8599170" cy="1362075"/>
          </a:xfrm>
        </p:spPr>
        <p:txBody>
          <a:bodyPr/>
          <a:p>
            <a:r>
              <a:t>六、促进</a:t>
            </a:r>
            <a:r>
              <a:t>创新的课堂教学评价角度</a:t>
            </a:r>
          </a:p>
        </p:txBody>
      </p:sp>
      <p:pic>
        <p:nvPicPr>
          <p:cNvPr id="4" name="图片 3" descr="创新素养培育课堂评价内容"/>
          <p:cNvPicPr>
            <a:picLocks noChangeAspect="1"/>
          </p:cNvPicPr>
          <p:nvPr>
            <p:custDataLst>
              <p:tags r:id="rId1"/>
            </p:custDataLst>
          </p:nvPr>
        </p:nvPicPr>
        <p:blipFill>
          <a:blip r:embed="rId2"/>
          <a:stretch>
            <a:fillRect/>
          </a:stretch>
        </p:blipFill>
        <p:spPr>
          <a:xfrm>
            <a:off x="73660" y="807085"/>
            <a:ext cx="8982710" cy="60509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2885" y="119380"/>
            <a:ext cx="7772400" cy="889635"/>
          </a:xfrm>
        </p:spPr>
        <p:txBody>
          <a:bodyPr/>
          <a:p>
            <a:r>
              <a:rPr>
                <a:sym typeface="+mn-ea"/>
              </a:rPr>
              <a:t>七、学生创新素养评价工具设计</a:t>
            </a:r>
            <a:endParaRPr lang="zh-CN" altLang="en-US">
              <a:sym typeface="+mn-ea"/>
            </a:endParaRPr>
          </a:p>
        </p:txBody>
      </p:sp>
      <p:pic>
        <p:nvPicPr>
          <p:cNvPr id="4" name="图片 3" descr="学生创新素养评价工具"/>
          <p:cNvPicPr>
            <a:picLocks noChangeAspect="1"/>
          </p:cNvPicPr>
          <p:nvPr/>
        </p:nvPicPr>
        <p:blipFill>
          <a:blip r:embed="rId1"/>
          <a:stretch>
            <a:fillRect/>
          </a:stretch>
        </p:blipFill>
        <p:spPr>
          <a:xfrm>
            <a:off x="471805" y="985520"/>
            <a:ext cx="8263255" cy="587438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955"/>
            <a:ext cx="9144000" cy="1143000"/>
          </a:xfrm>
        </p:spPr>
        <p:txBody>
          <a:bodyPr>
            <a:normAutofit fontScale="90000"/>
          </a:bodyPr>
          <a:lstStyle/>
          <a:p>
            <a:r>
              <a:rPr lang="zh-CN" altLang="en-US" dirty="0" smtClean="0"/>
              <a:t>八、促进学生创新素养培育的课前准备</a:t>
            </a:r>
            <a:endParaRPr lang="zh-CN" altLang="en-US" dirty="0"/>
          </a:p>
        </p:txBody>
      </p:sp>
      <p:sp>
        <p:nvSpPr>
          <p:cNvPr id="3" name="内容占位符 2"/>
          <p:cNvSpPr>
            <a:spLocks noGrp="1"/>
          </p:cNvSpPr>
          <p:nvPr>
            <p:ph idx="1"/>
          </p:nvPr>
        </p:nvSpPr>
        <p:spPr/>
        <p:txBody>
          <a:bodyPr/>
          <a:lstStyle/>
          <a:p>
            <a:r>
              <a:rPr lang="zh-CN" altLang="en-US" dirty="0" smtClean="0"/>
              <a:t>思考：</a:t>
            </a:r>
            <a:endParaRPr lang="en-US" altLang="zh-CN" dirty="0" smtClean="0"/>
          </a:p>
          <a:p>
            <a:r>
              <a:rPr lang="zh-CN" altLang="en-US" dirty="0" smtClean="0"/>
              <a:t>学生创新素养培育需要老师具备哪些能力</a:t>
            </a:r>
            <a:endParaRPr lang="en-US" altLang="zh-CN" dirty="0" smtClean="0"/>
          </a:p>
          <a:p>
            <a:r>
              <a:rPr lang="zh-CN" altLang="en-US" dirty="0" smtClean="0">
                <a:sym typeface="+mn-ea"/>
              </a:rPr>
              <a:t>如何具备这些能力</a:t>
            </a:r>
            <a:endParaRPr lang="en-US" altLang="zh-CN" dirty="0" smtClean="0"/>
          </a:p>
          <a:p>
            <a:r>
              <a:rPr lang="zh-CN" altLang="en-US" dirty="0" smtClean="0">
                <a:sym typeface="+mn-ea"/>
              </a:rPr>
              <a:t>围绕创新的四种素养：</a:t>
            </a:r>
            <a:r>
              <a:rPr lang="zh-CN" altLang="en-US" dirty="0" smtClean="0">
                <a:sym typeface="+mn-ea"/>
              </a:rPr>
              <a:t>适应力、创造力、好奇心和开放性，思考自身的能力短板</a:t>
            </a:r>
            <a:endParaRPr lang="zh-CN" altLang="en-US" dirty="0"/>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教师需要准备的支架</a:t>
            </a:r>
            <a:endParaRPr lang="zh-CN" altLang="en-US">
              <a:sym typeface="+mn-ea"/>
            </a:endParaRPr>
          </a:p>
        </p:txBody>
      </p:sp>
      <p:sp>
        <p:nvSpPr>
          <p:cNvPr id="3" name="内容占位符 2"/>
          <p:cNvSpPr>
            <a:spLocks noGrp="1"/>
          </p:cNvSpPr>
          <p:nvPr>
            <p:ph idx="1"/>
          </p:nvPr>
        </p:nvSpPr>
        <p:spPr/>
        <p:txBody>
          <a:bodyPr>
            <a:normAutofit/>
          </a:bodyPr>
          <a:p>
            <a:endParaRPr lang="zh-CN" altLang="en-US"/>
          </a:p>
          <a:p>
            <a:r>
              <a:rPr lang="zh-CN" altLang="en-US"/>
              <a:t>方案的设计相关活动导引清单</a:t>
            </a:r>
            <a:endParaRPr lang="zh-CN" altLang="en-US"/>
          </a:p>
          <a:p>
            <a:r>
              <a:rPr lang="zh-CN" altLang="en-US"/>
              <a:t>相关活动记录清单</a:t>
            </a:r>
            <a:endParaRPr lang="zh-CN" altLang="en-US"/>
          </a:p>
          <a:p>
            <a:r>
              <a:rPr lang="zh-CN" altLang="en-US"/>
              <a:t>成果展示墙或场地准备与布置</a:t>
            </a:r>
            <a:endParaRPr lang="zh-CN" altLang="en-US"/>
          </a:p>
          <a:p>
            <a:r>
              <a:rPr lang="zh-CN" altLang="en-US"/>
              <a:t>可能需要的器具的准备或学生采购清单</a:t>
            </a:r>
            <a:endParaRPr lang="zh-CN" altLang="en-US"/>
          </a:p>
          <a:p>
            <a:r>
              <a:rPr lang="zh-CN" altLang="en-US">
                <a:sym typeface="+mn-ea"/>
              </a:rPr>
              <a:t>相关活动评价表</a:t>
            </a:r>
            <a:endParaRPr lang="zh-CN" altLang="en-US">
              <a:sym typeface="+mn-ea"/>
            </a:endParaRPr>
          </a:p>
          <a:p>
            <a:endParaRPr lang="zh-CN" altLang="en-US"/>
          </a:p>
          <a:p>
            <a:endParaRPr lang="zh-CN" altLang="en-US"/>
          </a:p>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5000"/>
          </a:bodyPr>
          <a:lstStyle/>
          <a:p>
            <a:r>
              <a:rPr lang="zh-CN" altLang="en-US" sz="4265" b="1" dirty="0" smtClean="0"/>
              <a:t>（二）</a:t>
            </a:r>
            <a:r>
              <a:rPr lang="zh-CN" altLang="zh-CN" sz="4265" b="1" dirty="0" smtClean="0"/>
              <a:t>培育学生创新素养是教育对区域经济社会发展诉求的积极回应</a:t>
            </a:r>
            <a:endParaRPr lang="en-US" altLang="zh-CN" sz="4265" b="1" dirty="0" smtClean="0"/>
          </a:p>
          <a:p>
            <a:r>
              <a:rPr lang="en-US" altLang="zh-CN" dirty="0" smtClean="0"/>
              <a:t>——</a:t>
            </a:r>
            <a:r>
              <a:rPr lang="zh-CN" altLang="en-US" dirty="0" smtClean="0"/>
              <a:t>浦东十四五规划提出，要进一步深化“五个中心”建设，成为吸引全球优质要素资源的强大引力场，尤其要重点发挥好国际金融中心、科创中心和消费中心建设的辐射带动作用，实现打造社会主义现代化建设引领区的新定位</a:t>
            </a:r>
            <a:endParaRPr lang="zh-CN" altLang="en-US" dirty="0" smtClean="0"/>
          </a:p>
          <a:p>
            <a:r>
              <a:rPr lang="zh-CN" altLang="en-US" dirty="0" smtClean="0"/>
              <a:t>要强化创新优势。浦东是上海科创 中心建设的核心区，集聚了一大批“国之重器”和高能级创新主体，要把这些创新资源的作用充分激发出来，为我国实现科技自 立自强作出更大贡献。</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a:t>
            </a:r>
            <a:r>
              <a:rPr dirty="0" smtClean="0"/>
              <a:t>教学材料准备</a:t>
            </a:r>
            <a:endParaRPr dirty="0" smtClean="0"/>
          </a:p>
        </p:txBody>
      </p:sp>
      <p:pic>
        <p:nvPicPr>
          <p:cNvPr id="4098" name="Picture 2"/>
          <p:cNvPicPr>
            <a:picLocks noChangeAspect="1" noChangeArrowheads="1"/>
          </p:cNvPicPr>
          <p:nvPr/>
        </p:nvPicPr>
        <p:blipFill>
          <a:blip r:embed="rId1" cstate="print"/>
          <a:srcRect/>
          <a:stretch>
            <a:fillRect/>
          </a:stretch>
        </p:blipFill>
        <p:spPr bwMode="auto">
          <a:xfrm>
            <a:off x="2500298" y="2357430"/>
            <a:ext cx="1350000" cy="1800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2" cstate="print"/>
          <a:srcRect/>
          <a:stretch>
            <a:fillRect/>
          </a:stretch>
        </p:blipFill>
        <p:spPr bwMode="auto">
          <a:xfrm>
            <a:off x="928662" y="4500570"/>
            <a:ext cx="2400000" cy="18000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a:off x="5214942" y="1928802"/>
            <a:ext cx="2400000" cy="18000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357158" y="2428868"/>
            <a:ext cx="1198125" cy="1800000"/>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cstate="print"/>
          <a:srcRect/>
          <a:stretch>
            <a:fillRect/>
          </a:stretch>
        </p:blipFill>
        <p:spPr bwMode="auto">
          <a:xfrm>
            <a:off x="4500562" y="4214818"/>
            <a:ext cx="2690426" cy="1800000"/>
          </a:xfrm>
          <a:prstGeom prst="rect">
            <a:avLst/>
          </a:prstGeom>
          <a:noFill/>
          <a:ln w="9525">
            <a:noFill/>
            <a:miter lim="800000"/>
            <a:headEnd/>
            <a:tailEnd/>
          </a:ln>
          <a:effectLst/>
        </p:spPr>
      </p:pic>
      <p:sp>
        <p:nvSpPr>
          <p:cNvPr id="8" name="TextBox 7"/>
          <p:cNvSpPr txBox="1"/>
          <p:nvPr/>
        </p:nvSpPr>
        <p:spPr>
          <a:xfrm>
            <a:off x="500034" y="1500174"/>
            <a:ext cx="4143404" cy="368300"/>
          </a:xfrm>
          <a:prstGeom prst="rect">
            <a:avLst/>
          </a:prstGeom>
          <a:noFill/>
        </p:spPr>
        <p:txBody>
          <a:bodyPr wrap="square" rtlCol="0">
            <a:spAutoFit/>
          </a:bodyPr>
          <a:lstStyle/>
          <a:p>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10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098"/>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10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835" y="274955"/>
            <a:ext cx="8609965" cy="1143000"/>
          </a:xfrm>
        </p:spPr>
        <p:txBody>
          <a:bodyPr>
            <a:normAutofit fontScale="90000"/>
          </a:bodyPr>
          <a:lstStyle/>
          <a:p>
            <a:r>
              <a:rPr lang="zh-CN" altLang="en-US" dirty="0" smtClean="0"/>
              <a:t>设计各种支持性工具为学生提供支架</a:t>
            </a:r>
            <a:endParaRPr lang="zh-CN" altLang="en-US" dirty="0"/>
          </a:p>
        </p:txBody>
      </p:sp>
      <p:pic>
        <p:nvPicPr>
          <p:cNvPr id="9218" name="Picture 2" descr="E:\照片\创新素养项目学校\2018.4周浦实验创新\微信图片_20181227161038.jpg"/>
          <p:cNvPicPr>
            <a:picLocks noGrp="1" noChangeAspect="1" noChangeArrowheads="1"/>
          </p:cNvPicPr>
          <p:nvPr>
            <p:ph sz="half" idx="1"/>
          </p:nvPr>
        </p:nvPicPr>
        <p:blipFill>
          <a:blip r:embed="rId1" cstate="print"/>
          <a:srcRect/>
          <a:stretch>
            <a:fillRect/>
          </a:stretch>
        </p:blipFill>
        <p:spPr bwMode="auto">
          <a:xfrm>
            <a:off x="779264" y="1600200"/>
            <a:ext cx="3394472" cy="4525963"/>
          </a:xfrm>
          <a:prstGeom prst="rect">
            <a:avLst/>
          </a:prstGeom>
          <a:noFill/>
        </p:spPr>
      </p:pic>
      <p:pic>
        <p:nvPicPr>
          <p:cNvPr id="9219" name="Picture 3" descr="E:\照片\创新素养项目学校\2018.4周浦实验创新\微信图片_20181227161213.jpg"/>
          <p:cNvPicPr>
            <a:picLocks noGrp="1" noChangeAspect="1" noChangeArrowheads="1"/>
          </p:cNvPicPr>
          <p:nvPr>
            <p:ph sz="half" idx="2"/>
          </p:nvPr>
        </p:nvPicPr>
        <p:blipFill>
          <a:blip r:embed="rId2" cstate="print"/>
          <a:srcRect/>
          <a:stretch>
            <a:fillRect/>
          </a:stretch>
        </p:blipFill>
        <p:spPr bwMode="auto">
          <a:xfrm>
            <a:off x="4970264" y="1600200"/>
            <a:ext cx="3394472" cy="452596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42" name="Picture 2" descr="E:\照片\创新素养项目学校\2018.4周浦实验创新\微信图片_20181227161222.jpg"/>
          <p:cNvPicPr>
            <a:picLocks noGrp="1" noChangeAspect="1" noChangeArrowheads="1"/>
          </p:cNvPicPr>
          <p:nvPr>
            <p:ph sz="half" idx="1"/>
          </p:nvPr>
        </p:nvPicPr>
        <p:blipFill>
          <a:blip r:embed="rId1" cstate="print"/>
          <a:srcRect/>
          <a:stretch>
            <a:fillRect/>
          </a:stretch>
        </p:blipFill>
        <p:spPr bwMode="auto">
          <a:xfrm>
            <a:off x="457200" y="2348706"/>
            <a:ext cx="4038600" cy="3028950"/>
          </a:xfrm>
          <a:prstGeom prst="rect">
            <a:avLst/>
          </a:prstGeom>
          <a:noFill/>
        </p:spPr>
      </p:pic>
      <p:pic>
        <p:nvPicPr>
          <p:cNvPr id="10243" name="Picture 3" descr="E:\照片\创新素养项目学校\2018.4周浦实验创新\微信图片_20181227160953.jpg"/>
          <p:cNvPicPr>
            <a:picLocks noGrp="1" noChangeAspect="1" noChangeArrowheads="1"/>
          </p:cNvPicPr>
          <p:nvPr>
            <p:ph sz="half" idx="2"/>
          </p:nvPr>
        </p:nvPicPr>
        <p:blipFill>
          <a:blip r:embed="rId2" cstate="print"/>
          <a:srcRect/>
          <a:stretch>
            <a:fillRect/>
          </a:stretch>
        </p:blipFill>
        <p:spPr bwMode="auto">
          <a:xfrm>
            <a:off x="4970264" y="1600200"/>
            <a:ext cx="3394472" cy="452596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075240" cy="1143000"/>
          </a:xfrm>
        </p:spPr>
        <p:txBody>
          <a:bodyPr>
            <a:normAutofit fontScale="90000"/>
          </a:bodyPr>
          <a:lstStyle/>
          <a:p>
            <a:r>
              <a:rPr lang="en-US" altLang="zh-CN" dirty="0" smtClean="0"/>
              <a:t>——</a:t>
            </a:r>
            <a:r>
              <a:rPr dirty="0" smtClean="0"/>
              <a:t>设计</a:t>
            </a:r>
            <a:r>
              <a:rPr lang="zh-CN" altLang="en-US" dirty="0" smtClean="0"/>
              <a:t>可以帮助学生进行发散性、系统性思维培养的教学工具</a:t>
            </a:r>
            <a:endParaRPr lang="zh-CN" altLang="en-US" dirty="0"/>
          </a:p>
        </p:txBody>
      </p:sp>
      <p:pic>
        <p:nvPicPr>
          <p:cNvPr id="5" name="Picture 2" descr="C:\Users\lenovo\Desktop\图片\微信图片_20181008100424.jpg"/>
          <p:cNvPicPr>
            <a:picLocks noGrp="1" noChangeAspect="1" noChangeArrowheads="1"/>
          </p:cNvPicPr>
          <p:nvPr>
            <p:ph idx="1"/>
            <p:custDataLst>
              <p:tags r:id="rId1"/>
            </p:custDataLst>
          </p:nvPr>
        </p:nvPicPr>
        <p:blipFill>
          <a:blip r:embed="rId2" cstate="print"/>
          <a:srcRect/>
          <a:stretch>
            <a:fillRect/>
          </a:stretch>
        </p:blipFill>
        <p:spPr bwMode="auto">
          <a:xfrm>
            <a:off x="35560" y="2204720"/>
            <a:ext cx="4041140" cy="3543300"/>
          </a:xfrm>
          <a:prstGeom prst="rect">
            <a:avLst/>
          </a:prstGeom>
          <a:noFill/>
        </p:spPr>
      </p:pic>
      <p:pic>
        <p:nvPicPr>
          <p:cNvPr id="6" name="Picture 2" descr="C:\Users\lenovo\Desktop\图片\微信图片_20181008100429.jpg"/>
          <p:cNvPicPr>
            <a:picLocks noGrp="1" noChangeAspect="1" noChangeArrowheads="1"/>
          </p:cNvPicPr>
          <p:nvPr>
            <p:ph sz="half" idx="2"/>
          </p:nvPr>
        </p:nvPicPr>
        <p:blipFill>
          <a:blip r:embed="rId3" cstate="print"/>
          <a:srcRect/>
          <a:stretch>
            <a:fillRect/>
          </a:stretch>
        </p:blipFill>
        <p:spPr bwMode="auto">
          <a:xfrm>
            <a:off x="4644390" y="2223494"/>
            <a:ext cx="4038600" cy="3524484"/>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借用广告的图文设计</a:t>
            </a:r>
            <a:endParaRPr lang="zh-CN" altLang="en-US" dirty="0"/>
          </a:p>
        </p:txBody>
      </p:sp>
      <p:pic>
        <p:nvPicPr>
          <p:cNvPr id="6" name="Picture 3" descr="C:\Users\lenovo\Desktop\图片\微信图片_20181008100436.jpg"/>
          <p:cNvPicPr>
            <a:picLocks noGrp="1" noChangeAspect="1" noChangeArrowheads="1"/>
          </p:cNvPicPr>
          <p:nvPr>
            <p:ph sz="half" idx="2"/>
          </p:nvPr>
        </p:nvPicPr>
        <p:blipFill>
          <a:blip r:embed="rId1" cstate="print"/>
          <a:srcRect/>
          <a:stretch>
            <a:fillRect/>
          </a:stretch>
        </p:blipFill>
        <p:spPr bwMode="auto">
          <a:xfrm>
            <a:off x="4648200" y="2375063"/>
            <a:ext cx="4038600" cy="2976237"/>
          </a:xfrm>
          <a:prstGeom prst="rect">
            <a:avLst/>
          </a:prstGeom>
          <a:noFill/>
        </p:spPr>
      </p:pic>
      <p:pic>
        <p:nvPicPr>
          <p:cNvPr id="10" name="Picture 2" descr="E:\照片\创新素养项目学校\2018.11.7龚路小学创新指导\微信图片_20181109100453.jpg"/>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31508" y="2435219"/>
            <a:ext cx="7772400" cy="1362075"/>
          </a:xfrm>
        </p:spPr>
        <p:txBody>
          <a:bodyPr/>
          <a:p>
            <a:pPr algn="ctr"/>
            <a:r>
              <a:rPr lang="zh-CN" altLang="en-US"/>
              <a:t>感谢大家的学习参与</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80000"/>
          </a:bodyPr>
          <a:p>
            <a:r>
              <a:rPr lang="en-US" altLang="zh-CN" sz="4570"/>
              <a:t>——</a:t>
            </a:r>
            <a:r>
              <a:rPr lang="zh-CN" altLang="en-US" sz="4570"/>
              <a:t>浦东建设社会主义现代化引领区提出：</a:t>
            </a:r>
            <a:endParaRPr lang="zh-CN" altLang="en-US"/>
          </a:p>
          <a:p>
            <a:r>
              <a:rPr lang="zh-CN" altLang="en-US"/>
              <a:t>服务社会创新发展，进一步推进学生创新素养培育，在全学段探索学生创新素养培育的有效方法路径</a:t>
            </a:r>
            <a:endParaRPr lang="zh-CN" altLang="en-US"/>
          </a:p>
          <a:p>
            <a:r>
              <a:rPr lang="zh-CN" altLang="en-US"/>
              <a:t>充分发挥国际顶尖科学家社区、国家重点实验室、企业研发中心、研究平台等在创新人才早期培养中的重要作用，进行课程孵化、团队进校、人才前移、学段联动，探索普通高中创新人才培养的跟踪调查机制，持续改进创新人才培养方法路径。</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mtClean="0">
                <a:sym typeface="+mn-ea"/>
              </a:rPr>
              <a:t>二、学生创新素养培育的内涵</a:t>
            </a:r>
            <a:endParaRPr lang="zh-CN" altLang="en-US" dirty="0"/>
          </a:p>
        </p:txBody>
      </p:sp>
      <p:sp>
        <p:nvSpPr>
          <p:cNvPr id="3" name="内容占位符 2"/>
          <p:cNvSpPr>
            <a:spLocks noGrp="1"/>
          </p:cNvSpPr>
          <p:nvPr>
            <p:ph idx="1"/>
          </p:nvPr>
        </p:nvSpPr>
        <p:spPr/>
        <p:txBody>
          <a:bodyPr>
            <a:normAutofit/>
          </a:bodyPr>
          <a:lstStyle/>
          <a:p>
            <a:r>
              <a:rPr lang="zh-CN" altLang="en-US" dirty="0" smtClean="0"/>
              <a:t>什么是素养：</a:t>
            </a:r>
            <a:endParaRPr lang="zh-CN" altLang="en-US" dirty="0" smtClean="0"/>
          </a:p>
          <a:p>
            <a:endParaRPr lang="en-US" altLang="zh-CN" dirty="0" smtClean="0"/>
          </a:p>
          <a:p>
            <a:r>
              <a:rPr lang="zh-CN" altLang="en-US" dirty="0" smtClean="0"/>
              <a:t>素养不是知识与技能，而是一种</a:t>
            </a:r>
            <a:r>
              <a:rPr lang="zh-CN" altLang="en-US" dirty="0" smtClean="0">
                <a:solidFill>
                  <a:srgbClr val="FF0000"/>
                </a:solidFill>
              </a:rPr>
              <a:t>以创造与责任</a:t>
            </a:r>
            <a:r>
              <a:rPr lang="zh-CN" altLang="en-US" dirty="0" smtClean="0"/>
              <a:t>为核心的跨领域的</a:t>
            </a:r>
            <a:r>
              <a:rPr lang="zh-CN" altLang="en-US" dirty="0" smtClean="0">
                <a:solidFill>
                  <a:srgbClr val="FF0000"/>
                </a:solidFill>
              </a:rPr>
              <a:t>高级心智能力</a:t>
            </a:r>
            <a:r>
              <a:rPr lang="zh-CN" altLang="en-US" dirty="0" smtClean="0"/>
              <a:t>，其核心是</a:t>
            </a:r>
            <a:r>
              <a:rPr lang="zh-CN" altLang="en-US" dirty="0" smtClean="0">
                <a:solidFill>
                  <a:srgbClr val="FF0000"/>
                </a:solidFill>
              </a:rPr>
              <a:t>反思性思考</a:t>
            </a:r>
            <a:r>
              <a:rPr lang="zh-CN" altLang="en-US" dirty="0" smtClean="0"/>
              <a:t>与行动</a:t>
            </a:r>
            <a:endParaRPr lang="en-US" altLang="zh-CN" dirty="0" smtClean="0"/>
          </a:p>
          <a:p>
            <a:endParaRPr lang="en-US" altLang="zh-CN"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42910" y="428604"/>
            <a:ext cx="8004572" cy="6143668"/>
          </a:xfrm>
          <a:prstGeom prst="rect">
            <a:avLst/>
          </a:prstGeom>
          <a:solidFill>
            <a:srgbClr val="9DC3E6">
              <a:alpha val="63137"/>
            </a:srgb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p:txBody>
      </p:sp>
      <p:sp>
        <p:nvSpPr>
          <p:cNvPr id="4" name="TextBox 3"/>
          <p:cNvSpPr txBox="1">
            <a:spLocks noChangeArrowheads="1"/>
          </p:cNvSpPr>
          <p:nvPr/>
        </p:nvSpPr>
        <p:spPr bwMode="auto">
          <a:xfrm>
            <a:off x="3500430" y="357166"/>
            <a:ext cx="5000660" cy="1661993"/>
          </a:xfrm>
          <a:prstGeom prst="rect">
            <a:avLst/>
          </a:prstGeom>
          <a:noFill/>
          <a:ln w="9525">
            <a:noFill/>
            <a:miter lim="800000"/>
          </a:ln>
        </p:spPr>
        <p:txBody>
          <a:bodyPr wrap="square" lIns="0" tIns="0" rIns="0" bIns="0">
            <a:spAutoFit/>
          </a:bodyPr>
          <a:lstStyle/>
          <a:p>
            <a:pPr marL="109855">
              <a:lnSpc>
                <a:spcPct val="150000"/>
              </a:lnSpc>
              <a:spcBef>
                <a:spcPts val="400"/>
              </a:spcBef>
              <a:buClr>
                <a:srgbClr val="2DA2BF"/>
              </a:buClr>
              <a:buSzPct val="68000"/>
            </a:pPr>
            <a:r>
              <a:rPr lang="zh-CN" altLang="en-US" dirty="0" smtClean="0"/>
              <a:t>侧重于情意因素，是与创造性相关的非智力因素。对创新主体进行创新活动具有重要的驱动和调控作用。可以预测一个人在相关领域所能取得的创造性成就。</a:t>
            </a:r>
            <a:endParaRPr lang="zh-CN" altLang="en-US" dirty="0">
              <a:solidFill>
                <a:schemeClr val="bg1"/>
              </a:solidFill>
              <a:latin typeface="Lucida Sans Unicode" panose="020B0602030504020204" pitchFamily="34" charset="0"/>
              <a:ea typeface="黑体" panose="02010609060101010101" pitchFamily="49" charset="-122"/>
            </a:endParaRPr>
          </a:p>
        </p:txBody>
      </p:sp>
      <p:sp>
        <p:nvSpPr>
          <p:cNvPr id="5" name="TextBox 4"/>
          <p:cNvSpPr txBox="1">
            <a:spLocks noChangeArrowheads="1"/>
          </p:cNvSpPr>
          <p:nvPr/>
        </p:nvSpPr>
        <p:spPr bwMode="auto">
          <a:xfrm>
            <a:off x="3571868" y="2000240"/>
            <a:ext cx="5000660" cy="2492990"/>
          </a:xfrm>
          <a:prstGeom prst="rect">
            <a:avLst/>
          </a:prstGeom>
          <a:noFill/>
          <a:ln w="9525">
            <a:noFill/>
            <a:miter lim="800000"/>
          </a:ln>
        </p:spPr>
        <p:txBody>
          <a:bodyPr wrap="square" lIns="0" tIns="0" rIns="0" bIns="0">
            <a:spAutoFit/>
          </a:bodyPr>
          <a:lstStyle/>
          <a:p>
            <a:pPr>
              <a:lnSpc>
                <a:spcPct val="150000"/>
              </a:lnSpc>
            </a:pPr>
            <a:r>
              <a:rPr lang="zh-CN" altLang="en-US" dirty="0" smtClean="0"/>
              <a:t>侧重于内在的思维过程和方法。是人类的最高级认知活动，是以探索性、求异性、综合性为特征的心智活动。是发散思维、聚合思维和重组思维高度结合的结果。是创新实践的心智基础和能力基础，它可以不断地提高人的认识能力，开辟实践活动的新领域。</a:t>
            </a:r>
            <a:endParaRPr lang="en-US" altLang="zh-CN" dirty="0">
              <a:solidFill>
                <a:schemeClr val="bg1"/>
              </a:solidFill>
              <a:latin typeface="黑体" panose="02010609060101010101" pitchFamily="49" charset="-122"/>
              <a:ea typeface="黑体" panose="02010609060101010101" pitchFamily="49" charset="-122"/>
            </a:endParaRPr>
          </a:p>
        </p:txBody>
      </p:sp>
      <p:sp>
        <p:nvSpPr>
          <p:cNvPr id="6" name="TextBox 5"/>
          <p:cNvSpPr txBox="1">
            <a:spLocks noChangeArrowheads="1"/>
          </p:cNvSpPr>
          <p:nvPr/>
        </p:nvSpPr>
        <p:spPr bwMode="auto">
          <a:xfrm>
            <a:off x="3500430" y="4572008"/>
            <a:ext cx="5072098" cy="2012539"/>
          </a:xfrm>
          <a:prstGeom prst="rect">
            <a:avLst/>
          </a:prstGeom>
          <a:noFill/>
          <a:ln w="9525">
            <a:noFill/>
            <a:miter lim="800000"/>
          </a:ln>
        </p:spPr>
        <p:txBody>
          <a:bodyPr wrap="square" lIns="0" tIns="0" rIns="0" bIns="0">
            <a:spAutoFit/>
          </a:bodyPr>
          <a:lstStyle/>
          <a:p>
            <a:pPr>
              <a:lnSpc>
                <a:spcPct val="150000"/>
              </a:lnSpc>
            </a:pPr>
            <a:r>
              <a:rPr lang="zh-CN" altLang="en-US" dirty="0" smtClean="0"/>
              <a:t>侧重于外显的行为投入。指个体参与并投入旨在产生新颖且有价值的成果的实践活动。包含澄清目标或表征问题、搜集信息或资源、付诸实践（创意产生或问题解决）等环节。研究表明，对创新实践的投入程度越高，最后表现出来的创造力水平就越高。</a:t>
            </a:r>
            <a:endParaRPr lang="en-US" altLang="zh-CN" dirty="0">
              <a:solidFill>
                <a:srgbClr val="FFFFFF"/>
              </a:solidFill>
              <a:latin typeface="黑体" panose="02010609060101010101" pitchFamily="49" charset="-122"/>
              <a:ea typeface="黑体" panose="02010609060101010101" pitchFamily="49" charset="-122"/>
            </a:endParaRPr>
          </a:p>
        </p:txBody>
      </p:sp>
      <p:sp>
        <p:nvSpPr>
          <p:cNvPr id="7" name="Freeform 5"/>
          <p:cNvSpPr/>
          <p:nvPr/>
        </p:nvSpPr>
        <p:spPr bwMode="auto">
          <a:xfrm>
            <a:off x="1357290" y="4357694"/>
            <a:ext cx="1228725" cy="1654175"/>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chemeClr val="accent3"/>
          </a:solidFill>
          <a:ln w="4" cap="flat">
            <a:noFill/>
            <a:prstDash val="solid"/>
            <a:miter lim="800000"/>
          </a:ln>
        </p:spPr>
        <p:txBody>
          <a:bodyPr/>
          <a:lstStyle/>
          <a:p>
            <a:pPr>
              <a:defRPr/>
            </a:pPr>
            <a:endParaRPr lang="zh-CN" altLang="en-US"/>
          </a:p>
        </p:txBody>
      </p:sp>
      <p:sp>
        <p:nvSpPr>
          <p:cNvPr id="8" name="Freeform 7"/>
          <p:cNvSpPr/>
          <p:nvPr/>
        </p:nvSpPr>
        <p:spPr bwMode="auto">
          <a:xfrm>
            <a:off x="1571604" y="928670"/>
            <a:ext cx="1173956" cy="1503362"/>
          </a:xfrm>
          <a:custGeom>
            <a:avLst/>
            <a:gdLst>
              <a:gd name="T0" fmla="*/ 2147483647 w 3906"/>
              <a:gd name="T1" fmla="*/ 0 h 3912"/>
              <a:gd name="T2" fmla="*/ 2147483647 w 3906"/>
              <a:gd name="T3" fmla="*/ 2147483647 h 3912"/>
              <a:gd name="T4" fmla="*/ 2147483647 w 3906"/>
              <a:gd name="T5" fmla="*/ 2147483647 h 3912"/>
              <a:gd name="T6" fmla="*/ 0 w 3906"/>
              <a:gd name="T7" fmla="*/ 2147483647 h 3912"/>
              <a:gd name="T8" fmla="*/ 2147483647 w 3906"/>
              <a:gd name="T9" fmla="*/ 0 h 3912"/>
              <a:gd name="T10" fmla="*/ 0 60000 65536"/>
              <a:gd name="T11" fmla="*/ 0 60000 65536"/>
              <a:gd name="T12" fmla="*/ 0 60000 65536"/>
              <a:gd name="T13" fmla="*/ 0 60000 65536"/>
              <a:gd name="T14" fmla="*/ 0 60000 65536"/>
              <a:gd name="T15" fmla="*/ 0 w 3906"/>
              <a:gd name="T16" fmla="*/ 0 h 3912"/>
              <a:gd name="T17" fmla="*/ 3906 w 3906"/>
              <a:gd name="T18" fmla="*/ 3912 h 3912"/>
            </a:gdLst>
            <a:ahLst/>
            <a:cxnLst>
              <a:cxn ang="T10">
                <a:pos x="T0" y="T1"/>
              </a:cxn>
              <a:cxn ang="T11">
                <a:pos x="T2" y="T3"/>
              </a:cxn>
              <a:cxn ang="T12">
                <a:pos x="T4" y="T5"/>
              </a:cxn>
              <a:cxn ang="T13">
                <a:pos x="T6" y="T7"/>
              </a:cxn>
              <a:cxn ang="T14">
                <a:pos x="T8" y="T9"/>
              </a:cxn>
            </a:cxnLst>
            <a:rect l="T15" t="T16" r="T17" b="T18"/>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solidFill>
            <a:schemeClr val="accent2"/>
          </a:solidFill>
          <a:ln w="4">
            <a:noFill/>
            <a:miter lim="800000"/>
          </a:ln>
        </p:spPr>
        <p:txBody>
          <a:bodyPr/>
          <a:lstStyle/>
          <a:p>
            <a:endParaRPr lang="zh-CN" altLang="en-US"/>
          </a:p>
        </p:txBody>
      </p:sp>
      <p:sp>
        <p:nvSpPr>
          <p:cNvPr id="9" name="Oval 8"/>
          <p:cNvSpPr>
            <a:spLocks noChangeArrowheads="1"/>
          </p:cNvSpPr>
          <p:nvPr/>
        </p:nvSpPr>
        <p:spPr bwMode="auto">
          <a:xfrm>
            <a:off x="571472" y="2214554"/>
            <a:ext cx="1593045" cy="2411413"/>
          </a:xfrm>
          <a:prstGeom prst="ellipse">
            <a:avLst/>
          </a:prstGeom>
          <a:solidFill>
            <a:schemeClr val="accent1"/>
          </a:solidFill>
          <a:ln w="4">
            <a:noFill/>
            <a:miter lim="800000"/>
          </a:ln>
        </p:spPr>
        <p:txBody>
          <a:bodyPr/>
          <a:lstStyle/>
          <a:p>
            <a:endParaRPr lang="en-US" altLang="zh-CN" sz="2800" dirty="0">
              <a:solidFill>
                <a:srgbClr val="FFFFFF"/>
              </a:solidFill>
              <a:latin typeface="黑体" panose="02010609060101010101" pitchFamily="49" charset="-122"/>
              <a:ea typeface="黑体" panose="02010609060101010101" pitchFamily="49" charset="-122"/>
            </a:endParaRPr>
          </a:p>
          <a:p>
            <a:pPr algn="ctr"/>
            <a:r>
              <a:rPr lang="zh-CN" altLang="en-US" sz="2800" b="1" dirty="0" smtClean="0">
                <a:solidFill>
                  <a:srgbClr val="FFFFFF"/>
                </a:solidFill>
                <a:latin typeface="黑体" panose="02010609060101010101" pitchFamily="49" charset="-122"/>
                <a:ea typeface="黑体" panose="02010609060101010101" pitchFamily="49" charset="-122"/>
              </a:rPr>
              <a:t>创新素养</a:t>
            </a:r>
            <a:endParaRPr lang="zh-CN" altLang="en-US" sz="2800" b="1" dirty="0">
              <a:solidFill>
                <a:srgbClr val="FFFFFF"/>
              </a:solidFill>
              <a:latin typeface="黑体" panose="02010609060101010101" pitchFamily="49" charset="-122"/>
              <a:ea typeface="黑体" panose="02010609060101010101" pitchFamily="49" charset="-122"/>
            </a:endParaRPr>
          </a:p>
        </p:txBody>
      </p:sp>
      <p:cxnSp>
        <p:nvCxnSpPr>
          <p:cNvPr id="10" name="直接连接符 9"/>
          <p:cNvCxnSpPr/>
          <p:nvPr/>
        </p:nvCxnSpPr>
        <p:spPr>
          <a:xfrm>
            <a:off x="2500298" y="1500174"/>
            <a:ext cx="1046559"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928926" y="3500438"/>
            <a:ext cx="690563"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285984" y="5286388"/>
            <a:ext cx="1037035"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1785918" y="1071546"/>
            <a:ext cx="439340" cy="1231106"/>
          </a:xfrm>
          <a:prstGeom prst="rect">
            <a:avLst/>
          </a:prstGeom>
          <a:noFill/>
          <a:ln w="9525">
            <a:noFill/>
            <a:miter lim="800000"/>
          </a:ln>
        </p:spPr>
        <p:txBody>
          <a:bodyPr lIns="0" tIns="0" rIns="0" bIns="0">
            <a:spAutoFit/>
          </a:bodyPr>
          <a:lstStyle/>
          <a:p>
            <a:pPr algn="ctr"/>
            <a:r>
              <a:rPr lang="zh-CN" altLang="en-US" sz="2000" dirty="0" smtClean="0">
                <a:solidFill>
                  <a:schemeClr val="bg1"/>
                </a:solidFill>
                <a:latin typeface="黑体" panose="02010609060101010101" pitchFamily="49" charset="-122"/>
                <a:ea typeface="黑体" panose="02010609060101010101" pitchFamily="49" charset="-122"/>
              </a:rPr>
              <a:t>创新人格</a:t>
            </a:r>
            <a:endParaRPr lang="zh-CN" altLang="en-US" sz="2000" dirty="0">
              <a:solidFill>
                <a:schemeClr val="bg1"/>
              </a:solidFill>
              <a:latin typeface="黑体" panose="02010609060101010101" pitchFamily="49" charset="-122"/>
              <a:ea typeface="黑体" panose="02010609060101010101" pitchFamily="49" charset="-122"/>
            </a:endParaRPr>
          </a:p>
        </p:txBody>
      </p:sp>
      <p:sp>
        <p:nvSpPr>
          <p:cNvPr id="16" name="TextBox 15"/>
          <p:cNvSpPr txBox="1">
            <a:spLocks noChangeArrowheads="1"/>
          </p:cNvSpPr>
          <p:nvPr/>
        </p:nvSpPr>
        <p:spPr bwMode="auto">
          <a:xfrm>
            <a:off x="1643042" y="4572008"/>
            <a:ext cx="391707" cy="1231106"/>
          </a:xfrm>
          <a:prstGeom prst="rect">
            <a:avLst/>
          </a:prstGeom>
          <a:noFill/>
          <a:ln w="9525">
            <a:noFill/>
            <a:miter lim="800000"/>
          </a:ln>
        </p:spPr>
        <p:txBody>
          <a:bodyPr wrap="square" lIns="0" tIns="0" rIns="0" bIns="0">
            <a:spAutoFit/>
          </a:bodyPr>
          <a:lstStyle/>
          <a:p>
            <a:pPr algn="ctr"/>
            <a:r>
              <a:rPr lang="zh-CN" altLang="en-US" sz="2000" dirty="0" smtClean="0">
                <a:solidFill>
                  <a:schemeClr val="bg1"/>
                </a:solidFill>
                <a:latin typeface="黑体" panose="02010609060101010101" pitchFamily="49" charset="-122"/>
                <a:ea typeface="黑体" panose="02010609060101010101" pitchFamily="49" charset="-122"/>
              </a:rPr>
              <a:t>创新实践</a:t>
            </a:r>
            <a:endParaRPr lang="zh-CN" altLang="en-US" sz="2000" dirty="0">
              <a:solidFill>
                <a:schemeClr val="bg1"/>
              </a:solidFill>
              <a:latin typeface="黑体" panose="02010609060101010101" pitchFamily="49" charset="-122"/>
              <a:ea typeface="黑体" panose="02010609060101010101" pitchFamily="49" charset="-122"/>
            </a:endParaRPr>
          </a:p>
        </p:txBody>
      </p:sp>
      <p:sp>
        <p:nvSpPr>
          <p:cNvPr id="20" name="Freeform 6"/>
          <p:cNvSpPr/>
          <p:nvPr/>
        </p:nvSpPr>
        <p:spPr bwMode="auto">
          <a:xfrm>
            <a:off x="2143108" y="2643182"/>
            <a:ext cx="860822" cy="1695450"/>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chemeClr val="accent6"/>
          </a:solidFill>
          <a:ln w="4" cap="flat">
            <a:noFill/>
            <a:prstDash val="solid"/>
            <a:miter lim="800000"/>
          </a:ln>
        </p:spPr>
        <p:txBody>
          <a:bodyPr/>
          <a:lstStyle/>
          <a:p>
            <a:pPr>
              <a:defRPr/>
            </a:pPr>
            <a:endParaRPr lang="zh-CN" altLang="en-US"/>
          </a:p>
        </p:txBody>
      </p:sp>
      <p:sp>
        <p:nvSpPr>
          <p:cNvPr id="22" name="TextBox 21"/>
          <p:cNvSpPr txBox="1">
            <a:spLocks noChangeArrowheads="1"/>
          </p:cNvSpPr>
          <p:nvPr/>
        </p:nvSpPr>
        <p:spPr bwMode="auto">
          <a:xfrm>
            <a:off x="2428860" y="2928934"/>
            <a:ext cx="428628" cy="1231106"/>
          </a:xfrm>
          <a:prstGeom prst="rect">
            <a:avLst/>
          </a:prstGeom>
          <a:solidFill>
            <a:schemeClr val="accent6">
              <a:lumMod val="20000"/>
              <a:lumOff val="80000"/>
            </a:schemeClr>
          </a:solidFill>
          <a:ln w="9525">
            <a:noFill/>
            <a:miter lim="800000"/>
          </a:ln>
        </p:spPr>
        <p:txBody>
          <a:bodyPr wrap="square" lIns="0" tIns="0" rIns="0" bIns="0">
            <a:spAutoFit/>
          </a:bodyPr>
          <a:lstStyle/>
          <a:p>
            <a:pPr algn="ctr"/>
            <a:r>
              <a:rPr lang="zh-CN" altLang="en-US" sz="2000" dirty="0" smtClean="0">
                <a:solidFill>
                  <a:schemeClr val="bg1"/>
                </a:solidFill>
                <a:latin typeface="黑体" panose="02010609060101010101" pitchFamily="49" charset="-122"/>
                <a:ea typeface="黑体" panose="02010609060101010101" pitchFamily="49" charset="-122"/>
              </a:rPr>
              <a:t>创新思维</a:t>
            </a:r>
            <a:endParaRPr lang="zh-CN" altLang="en-US" sz="20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right)">
                                      <p:cBhvr>
                                        <p:cTn id="44" dur="500"/>
                                        <p:tgtEl>
                                          <p:spTgt spid="4"/>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animBg="1"/>
      <p:bldP spid="14" grpId="0"/>
      <p:bldP spid="16" grpId="0"/>
      <p:bldP spid="2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nt Arrow 49"/>
          <p:cNvSpPr/>
          <p:nvPr/>
        </p:nvSpPr>
        <p:spPr>
          <a:xfrm flipH="1">
            <a:off x="214282" y="2357430"/>
            <a:ext cx="8715404" cy="771525"/>
          </a:xfrm>
          <a:prstGeom prst="bentArrow">
            <a:avLst>
              <a:gd name="adj1" fmla="val 17673"/>
              <a:gd name="adj2" fmla="val 2457"/>
              <a:gd name="adj3" fmla="val 0"/>
              <a:gd name="adj4" fmla="val 51336"/>
            </a:avLst>
          </a:prstGeom>
          <a:solidFill>
            <a:srgbClr val="29B9A6"/>
          </a:solidFill>
          <a:ln w="12700" cap="flat" cmpd="sng" algn="ctr">
            <a:noFill/>
            <a:prstDash val="solid"/>
            <a:miter lim="800000"/>
          </a:ln>
          <a:effectLst/>
        </p:spPr>
        <p:txBody>
          <a:bodyPr anchor="ctr"/>
          <a:lstStyle/>
          <a:p>
            <a:pPr algn="ctr" fontAlgn="auto">
              <a:spcBef>
                <a:spcPts val="0"/>
              </a:spcBef>
              <a:spcAft>
                <a:spcPts val="0"/>
              </a:spcAft>
              <a:defRPr/>
            </a:pPr>
            <a:endParaRPr lang="en-US" kern="0" dirty="0">
              <a:solidFill>
                <a:sysClr val="windowText" lastClr="000000"/>
              </a:solidFill>
              <a:latin typeface="Calibri" panose="020F0502020204030204"/>
              <a:ea typeface="+mn-ea"/>
            </a:endParaRPr>
          </a:p>
        </p:txBody>
      </p:sp>
      <p:sp>
        <p:nvSpPr>
          <p:cNvPr id="5" name="Oval 34"/>
          <p:cNvSpPr/>
          <p:nvPr/>
        </p:nvSpPr>
        <p:spPr>
          <a:xfrm>
            <a:off x="500034" y="2285992"/>
            <a:ext cx="189309" cy="252412"/>
          </a:xfrm>
          <a:prstGeom prst="ellipse">
            <a:avLst/>
          </a:prstGeom>
          <a:solidFill>
            <a:sysClr val="window" lastClr="FFFFFF"/>
          </a:solidFill>
          <a:ln w="57150" cap="flat" cmpd="sng" algn="ctr">
            <a:solidFill>
              <a:srgbClr val="F47264"/>
            </a:solidFill>
            <a:prstDash val="solid"/>
            <a:miter lim="800000"/>
          </a:ln>
          <a:effectLst/>
        </p:spPr>
        <p:txBody>
          <a:bodyPr anchor="ctr"/>
          <a:lstStyle/>
          <a:p>
            <a:pPr algn="ctr" fontAlgn="auto">
              <a:spcBef>
                <a:spcPts val="0"/>
              </a:spcBef>
              <a:spcAft>
                <a:spcPts val="0"/>
              </a:spcAft>
              <a:defRPr/>
            </a:pPr>
            <a:endParaRPr lang="en-US" kern="0" dirty="0">
              <a:solidFill>
                <a:sysClr val="window" lastClr="FFFFFF"/>
              </a:solidFill>
              <a:latin typeface="Calibri" panose="020F0502020204030204"/>
              <a:ea typeface="+mn-ea"/>
            </a:endParaRPr>
          </a:p>
        </p:txBody>
      </p:sp>
      <p:sp>
        <p:nvSpPr>
          <p:cNvPr id="6" name="Oval 34"/>
          <p:cNvSpPr/>
          <p:nvPr/>
        </p:nvSpPr>
        <p:spPr>
          <a:xfrm>
            <a:off x="2428860" y="2357430"/>
            <a:ext cx="189309" cy="252412"/>
          </a:xfrm>
          <a:prstGeom prst="ellipse">
            <a:avLst/>
          </a:prstGeom>
          <a:solidFill>
            <a:sysClr val="window" lastClr="FFFFFF"/>
          </a:solidFill>
          <a:ln w="57150" cap="flat" cmpd="sng" algn="ctr">
            <a:solidFill>
              <a:srgbClr val="F8D35E"/>
            </a:solidFill>
            <a:prstDash val="solid"/>
            <a:miter lim="800000"/>
          </a:ln>
          <a:effectLst/>
        </p:spPr>
        <p:txBody>
          <a:bodyPr anchor="ctr"/>
          <a:lstStyle/>
          <a:p>
            <a:pPr algn="ctr" fontAlgn="auto">
              <a:spcBef>
                <a:spcPts val="0"/>
              </a:spcBef>
              <a:spcAft>
                <a:spcPts val="0"/>
              </a:spcAft>
              <a:defRPr/>
            </a:pPr>
            <a:endParaRPr lang="en-US" kern="0" dirty="0">
              <a:solidFill>
                <a:sysClr val="window" lastClr="FFFFFF"/>
              </a:solidFill>
              <a:latin typeface="Calibri" panose="020F0502020204030204"/>
              <a:ea typeface="+mn-ea"/>
            </a:endParaRPr>
          </a:p>
        </p:txBody>
      </p:sp>
      <p:sp>
        <p:nvSpPr>
          <p:cNvPr id="7" name="Oval 34"/>
          <p:cNvSpPr/>
          <p:nvPr/>
        </p:nvSpPr>
        <p:spPr>
          <a:xfrm>
            <a:off x="4429124" y="2357430"/>
            <a:ext cx="189309" cy="252412"/>
          </a:xfrm>
          <a:prstGeom prst="ellipse">
            <a:avLst/>
          </a:prstGeom>
          <a:solidFill>
            <a:sysClr val="window" lastClr="FFFFFF"/>
          </a:solidFill>
          <a:ln w="57150" cap="flat" cmpd="sng" algn="ctr">
            <a:solidFill>
              <a:srgbClr val="29B9A6"/>
            </a:solidFill>
            <a:prstDash val="solid"/>
            <a:miter lim="800000"/>
          </a:ln>
          <a:effectLst/>
        </p:spPr>
        <p:txBody>
          <a:bodyPr anchor="ctr"/>
          <a:lstStyle/>
          <a:p>
            <a:pPr algn="ctr" fontAlgn="auto">
              <a:spcBef>
                <a:spcPts val="0"/>
              </a:spcBef>
              <a:spcAft>
                <a:spcPts val="0"/>
              </a:spcAft>
              <a:defRPr/>
            </a:pPr>
            <a:endParaRPr lang="en-US" kern="0" dirty="0">
              <a:solidFill>
                <a:sysClr val="window" lastClr="FFFFFF"/>
              </a:solidFill>
              <a:latin typeface="Calibri" panose="020F0502020204030204"/>
              <a:ea typeface="+mn-ea"/>
            </a:endParaRPr>
          </a:p>
        </p:txBody>
      </p:sp>
      <p:sp>
        <p:nvSpPr>
          <p:cNvPr id="8" name="Oval 34"/>
          <p:cNvSpPr/>
          <p:nvPr/>
        </p:nvSpPr>
        <p:spPr>
          <a:xfrm>
            <a:off x="6286512" y="2357430"/>
            <a:ext cx="128588" cy="171450"/>
          </a:xfrm>
          <a:prstGeom prst="ellipse">
            <a:avLst/>
          </a:prstGeom>
          <a:solidFill>
            <a:sysClr val="window" lastClr="FFFFFF"/>
          </a:solidFill>
          <a:ln w="57150" cap="flat" cmpd="sng" algn="ctr">
            <a:solidFill>
              <a:srgbClr val="29B9A6"/>
            </a:solidFill>
            <a:prstDash val="solid"/>
            <a:miter lim="800000"/>
          </a:ln>
          <a:effectLst/>
        </p:spPr>
        <p:txBody>
          <a:bodyPr anchor="ctr"/>
          <a:lstStyle/>
          <a:p>
            <a:pPr algn="ctr" fontAlgn="auto">
              <a:spcBef>
                <a:spcPts val="0"/>
              </a:spcBef>
              <a:spcAft>
                <a:spcPts val="0"/>
              </a:spcAft>
              <a:defRPr/>
            </a:pPr>
            <a:endParaRPr lang="en-US" kern="0" dirty="0">
              <a:solidFill>
                <a:sysClr val="window" lastClr="FFFFFF"/>
              </a:solidFill>
              <a:latin typeface="Calibri" panose="020F0502020204030204"/>
              <a:ea typeface="+mn-ea"/>
            </a:endParaRPr>
          </a:p>
        </p:txBody>
      </p:sp>
      <p:cxnSp>
        <p:nvCxnSpPr>
          <p:cNvPr id="9" name="Straight Connector 32"/>
          <p:cNvCxnSpPr>
            <a:cxnSpLocks noChangeShapeType="1"/>
          </p:cNvCxnSpPr>
          <p:nvPr/>
        </p:nvCxnSpPr>
        <p:spPr bwMode="auto">
          <a:xfrm flipV="1">
            <a:off x="571472" y="2571744"/>
            <a:ext cx="0" cy="722312"/>
          </a:xfrm>
          <a:prstGeom prst="line">
            <a:avLst/>
          </a:prstGeom>
          <a:noFill/>
          <a:ln w="19050" algn="ctr">
            <a:solidFill>
              <a:srgbClr val="F47264"/>
            </a:solidFill>
            <a:miter lim="800000"/>
            <a:headEnd type="oval" w="med" len="med"/>
            <a:tailEnd type="oval" w="med" len="med"/>
          </a:ln>
        </p:spPr>
      </p:cxnSp>
      <p:cxnSp>
        <p:nvCxnSpPr>
          <p:cNvPr id="10" name="Straight Connector 32"/>
          <p:cNvCxnSpPr>
            <a:cxnSpLocks noChangeShapeType="1"/>
          </p:cNvCxnSpPr>
          <p:nvPr/>
        </p:nvCxnSpPr>
        <p:spPr bwMode="auto">
          <a:xfrm flipV="1">
            <a:off x="2500298" y="2500306"/>
            <a:ext cx="0" cy="722312"/>
          </a:xfrm>
          <a:prstGeom prst="line">
            <a:avLst/>
          </a:prstGeom>
          <a:noFill/>
          <a:ln w="19050" algn="ctr">
            <a:solidFill>
              <a:srgbClr val="F8D35E"/>
            </a:solidFill>
            <a:miter lim="800000"/>
            <a:headEnd type="oval" w="med" len="med"/>
            <a:tailEnd type="oval" w="med" len="med"/>
          </a:ln>
        </p:spPr>
      </p:cxnSp>
      <p:cxnSp>
        <p:nvCxnSpPr>
          <p:cNvPr id="11" name="Straight Connector 32"/>
          <p:cNvCxnSpPr>
            <a:cxnSpLocks noChangeShapeType="1"/>
          </p:cNvCxnSpPr>
          <p:nvPr/>
        </p:nvCxnSpPr>
        <p:spPr bwMode="auto">
          <a:xfrm flipV="1">
            <a:off x="4500562" y="2643182"/>
            <a:ext cx="0" cy="722312"/>
          </a:xfrm>
          <a:prstGeom prst="line">
            <a:avLst/>
          </a:prstGeom>
          <a:noFill/>
          <a:ln w="19050" algn="ctr">
            <a:solidFill>
              <a:srgbClr val="29B9A6"/>
            </a:solidFill>
            <a:miter lim="800000"/>
            <a:headEnd type="oval" w="med" len="med"/>
            <a:tailEnd type="oval" w="med" len="med"/>
          </a:ln>
        </p:spPr>
      </p:cxnSp>
      <p:sp>
        <p:nvSpPr>
          <p:cNvPr id="12" name="圆角矩形 11"/>
          <p:cNvSpPr/>
          <p:nvPr/>
        </p:nvSpPr>
        <p:spPr>
          <a:xfrm>
            <a:off x="0" y="3284984"/>
            <a:ext cx="1259632" cy="2232248"/>
          </a:xfrm>
          <a:prstGeom prst="roundRect">
            <a:avLst/>
          </a:prstGeom>
          <a:solidFill>
            <a:srgbClr val="F47264"/>
          </a:solidFill>
          <a:ln w="12700" cap="flat" cmpd="sng" algn="ctr">
            <a:solidFill>
              <a:srgbClr val="5B9BD5">
                <a:shade val="50000"/>
              </a:srgbClr>
            </a:solidFill>
            <a:prstDash val="solid"/>
            <a:miter lim="800000"/>
          </a:ln>
          <a:effectLst/>
        </p:spPr>
        <p:txBody>
          <a:bodyPr anchor="ctr"/>
          <a:lstStyle/>
          <a:p>
            <a:r>
              <a:rPr lang="zh-CN" altLang="en-US" kern="0" dirty="0" smtClean="0">
                <a:solidFill>
                  <a:sysClr val="window" lastClr="FFFFFF"/>
                </a:solidFill>
                <a:latin typeface="Calibri" panose="020F0502020204030204"/>
                <a:ea typeface="宋体" panose="02010600030101010101" pitchFamily="2" charset="-122"/>
              </a:rPr>
              <a:t>芬兰正在推行风靡世界的教育改革的方向就是主题化教学设计</a:t>
            </a:r>
            <a:r>
              <a:rPr lang="zh-CN" altLang="en-US" kern="0" dirty="0" smtClean="0">
                <a:solidFill>
                  <a:sysClr val="window" lastClr="FFFFFF"/>
                </a:solidFill>
                <a:latin typeface="Calibri" panose="020F0502020204030204"/>
                <a:ea typeface="宋体" panose="02010600030101010101" pitchFamily="2" charset="-122"/>
                <a:hlinkClick r:id="rId1" action="ppaction://hlinksldjump"/>
              </a:rPr>
              <a:t>幻灯片 8</a:t>
            </a:r>
            <a:endParaRPr lang="zh-CN" altLang="en-US" kern="0" dirty="0">
              <a:solidFill>
                <a:sysClr val="window" lastClr="FFFFFF"/>
              </a:solidFill>
              <a:latin typeface="Calibri" panose="020F0502020204030204"/>
              <a:ea typeface="宋体" panose="02010600030101010101" pitchFamily="2" charset="-122"/>
            </a:endParaRPr>
          </a:p>
        </p:txBody>
      </p:sp>
      <p:sp>
        <p:nvSpPr>
          <p:cNvPr id="13" name="圆角矩形 12"/>
          <p:cNvSpPr/>
          <p:nvPr/>
        </p:nvSpPr>
        <p:spPr>
          <a:xfrm>
            <a:off x="1475656" y="3212976"/>
            <a:ext cx="1872208" cy="3430734"/>
          </a:xfrm>
          <a:prstGeom prst="roundRect">
            <a:avLst/>
          </a:prstGeom>
          <a:solidFill>
            <a:srgbClr val="F8D35E"/>
          </a:solidFill>
          <a:ln w="12700" cap="flat" cmpd="sng" algn="ctr">
            <a:solidFill>
              <a:srgbClr val="5B9BD5">
                <a:shade val="50000"/>
              </a:srgbClr>
            </a:solidFill>
            <a:prstDash val="solid"/>
            <a:miter lim="800000"/>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圆角矩形 13"/>
          <p:cNvSpPr/>
          <p:nvPr/>
        </p:nvSpPr>
        <p:spPr>
          <a:xfrm>
            <a:off x="3563888" y="3356992"/>
            <a:ext cx="1428760" cy="3357586"/>
          </a:xfrm>
          <a:prstGeom prst="roundRect">
            <a:avLst/>
          </a:prstGeom>
          <a:solidFill>
            <a:srgbClr val="29B9A6"/>
          </a:solidFill>
          <a:ln w="12700" cap="flat" cmpd="sng" algn="ctr">
            <a:solidFill>
              <a:srgbClr val="5B9BD5">
                <a:shade val="50000"/>
              </a:srgbClr>
            </a:solidFill>
            <a:prstDash val="solid"/>
            <a:miter lim="800000"/>
          </a:ln>
          <a:effectLst/>
        </p:spPr>
        <p:txBody>
          <a:bodyPr anchor="ctr"/>
          <a:lstStyle/>
          <a:p>
            <a:pPr fontAlgn="auto">
              <a:spcBef>
                <a:spcPts val="0"/>
              </a:spcBef>
              <a:spcAft>
                <a:spcPts val="0"/>
              </a:spcAft>
              <a:defRPr/>
            </a:pPr>
            <a:endParaRPr lang="en-US" altLang="zh-CN" b="1" dirty="0">
              <a:solidFill>
                <a:schemeClr val="accent5">
                  <a:lumMod val="75000"/>
                </a:schemeClr>
              </a:solidFill>
              <a:latin typeface="微软雅黑" panose="020B0503020204020204" charset="-122"/>
              <a:ea typeface="微软雅黑" panose="020B0503020204020204" charset="-122"/>
            </a:endParaRPr>
          </a:p>
        </p:txBody>
      </p:sp>
      <p:sp>
        <p:nvSpPr>
          <p:cNvPr id="17" name="文本框 52"/>
          <p:cNvSpPr txBox="1"/>
          <p:nvPr/>
        </p:nvSpPr>
        <p:spPr>
          <a:xfrm>
            <a:off x="1475656" y="3564791"/>
            <a:ext cx="1944216" cy="3907790"/>
          </a:xfrm>
          <a:prstGeom prst="rect">
            <a:avLst/>
          </a:prstGeom>
          <a:noFill/>
        </p:spPr>
        <p:txBody>
          <a:bodyPr wrap="square">
            <a:spAutoFit/>
          </a:bodyPr>
          <a:lstStyle/>
          <a:p>
            <a:pPr>
              <a:defRPr/>
            </a:pPr>
            <a:r>
              <a:rPr lang="zh-CN" altLang="zh-CN" sz="2000" dirty="0" smtClean="0"/>
              <a:t>美国课程理论家多尔 </a:t>
            </a:r>
            <a:r>
              <a:rPr lang="zh-CN" altLang="en-US" sz="2000" dirty="0" smtClean="0"/>
              <a:t>认为</a:t>
            </a:r>
            <a:r>
              <a:rPr lang="zh-CN" altLang="zh-CN" sz="2000" dirty="0" smtClean="0"/>
              <a:t>把一个学科事实与其他学科事实以及生活世界联系起来的东西，正是学科观念。 </a:t>
            </a:r>
            <a:r>
              <a:rPr lang="zh-CN" altLang="zh-CN" sz="2000" dirty="0" smtClean="0">
                <a:hlinkClick r:id="rId2" action="ppaction://hlinksldjump"/>
              </a:rPr>
              <a:t>（二）内容情境化再构</a:t>
            </a:r>
            <a:endParaRPr lang="en-US" altLang="zh-CN" sz="2000" dirty="0" smtClean="0"/>
          </a:p>
          <a:p>
            <a:pPr>
              <a:defRPr/>
            </a:pPr>
            <a:endParaRPr lang="en-US" altLang="zh-CN" sz="2000" dirty="0" smtClean="0"/>
          </a:p>
          <a:p>
            <a:pPr fontAlgn="auto">
              <a:spcBef>
                <a:spcPts val="0"/>
              </a:spcBef>
              <a:spcAft>
                <a:spcPts val="0"/>
              </a:spcAft>
              <a:defRPr/>
            </a:pPr>
            <a:endParaRPr lang="zh-CN" altLang="en-US" sz="2800" b="1" dirty="0">
              <a:solidFill>
                <a:prstClr val="white"/>
              </a:solidFill>
              <a:latin typeface="微软雅黑" panose="020B0503020204020204" charset="-122"/>
              <a:ea typeface="微软雅黑" panose="020B0503020204020204" charset="-122"/>
            </a:endParaRPr>
          </a:p>
        </p:txBody>
      </p:sp>
      <p:sp>
        <p:nvSpPr>
          <p:cNvPr id="34" name="Text Placeholder 3"/>
          <p:cNvSpPr txBox="1"/>
          <p:nvPr/>
        </p:nvSpPr>
        <p:spPr>
          <a:xfrm>
            <a:off x="142844" y="1428736"/>
            <a:ext cx="1214414" cy="430887"/>
          </a:xfrm>
          <a:prstGeom prst="rect">
            <a:avLst/>
          </a:prstGeom>
        </p:spPr>
        <p:txBody>
          <a:bodyPr wrap="square" lIns="0" tIns="0" rIns="0" bIns="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auto">
              <a:spcBef>
                <a:spcPct val="20000"/>
              </a:spcBef>
              <a:spcAft>
                <a:spcPts val="0"/>
              </a:spcAft>
              <a:buFont typeface="Arial" panose="020B0604020202020204" pitchFamily="34" charset="0"/>
              <a:buNone/>
              <a:defRPr/>
            </a:pPr>
            <a:r>
              <a:rPr lang="zh-CN" altLang="en-US" dirty="0" smtClean="0">
                <a:solidFill>
                  <a:srgbClr val="F47264"/>
                </a:solidFill>
                <a:ea typeface="+mn-ea"/>
                <a:cs typeface="Arial" panose="020B0604020202020204" pitchFamily="34" charset="0"/>
              </a:rPr>
              <a:t>主题化</a:t>
            </a:r>
            <a:endParaRPr lang="en-US" dirty="0">
              <a:solidFill>
                <a:srgbClr val="F47264"/>
              </a:solidFill>
              <a:ea typeface="+mn-ea"/>
              <a:cs typeface="Arial" panose="020B0604020202020204" pitchFamily="34" charset="0"/>
            </a:endParaRPr>
          </a:p>
        </p:txBody>
      </p:sp>
      <p:sp>
        <p:nvSpPr>
          <p:cNvPr id="35" name="Text Placeholder 3"/>
          <p:cNvSpPr txBox="1"/>
          <p:nvPr/>
        </p:nvSpPr>
        <p:spPr>
          <a:xfrm>
            <a:off x="2071670" y="1428736"/>
            <a:ext cx="1235915" cy="492443"/>
          </a:xfrm>
          <a:prstGeom prst="rect">
            <a:avLst/>
          </a:prstGeom>
        </p:spPr>
        <p:txBody>
          <a:bodyPr wrap="none" lIns="0" tIns="0" rIns="0" bIns="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auto">
              <a:spcBef>
                <a:spcPct val="20000"/>
              </a:spcBef>
              <a:spcAft>
                <a:spcPts val="0"/>
              </a:spcAft>
              <a:buFont typeface="Arial" panose="020B0604020202020204" pitchFamily="34" charset="0"/>
              <a:buNone/>
              <a:defRPr/>
            </a:pPr>
            <a:r>
              <a:rPr lang="zh-CN" altLang="en-US" sz="3200" dirty="0" smtClean="0">
                <a:solidFill>
                  <a:srgbClr val="F8D35E"/>
                </a:solidFill>
                <a:ea typeface="+mn-ea"/>
                <a:cs typeface="Arial" panose="020B0604020202020204" pitchFamily="34" charset="0"/>
              </a:rPr>
              <a:t>情境化</a:t>
            </a:r>
            <a:endParaRPr lang="en-US" sz="3200" dirty="0">
              <a:solidFill>
                <a:srgbClr val="F8D35E"/>
              </a:solidFill>
              <a:ea typeface="+mn-ea"/>
              <a:cs typeface="Arial" panose="020B0604020202020204" pitchFamily="34" charset="0"/>
            </a:endParaRPr>
          </a:p>
        </p:txBody>
      </p:sp>
      <p:sp>
        <p:nvSpPr>
          <p:cNvPr id="36" name="Text Placeholder 3"/>
          <p:cNvSpPr txBox="1"/>
          <p:nvPr/>
        </p:nvSpPr>
        <p:spPr>
          <a:xfrm>
            <a:off x="3857620" y="1357298"/>
            <a:ext cx="1856277" cy="738664"/>
          </a:xfrm>
          <a:prstGeom prst="rect">
            <a:avLst/>
          </a:prstGeom>
        </p:spPr>
        <p:txBody>
          <a:bodyPr wrap="none" lIns="0" tIns="0" rIns="0" bIns="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zh-CN" altLang="en-US" sz="4800" dirty="0" smtClean="0">
                <a:solidFill>
                  <a:srgbClr val="29B9A6"/>
                </a:solidFill>
                <a:ea typeface="+mn-ea"/>
                <a:cs typeface="Arial" panose="020B0604020202020204" pitchFamily="34" charset="0"/>
              </a:rPr>
              <a:t>个人化</a:t>
            </a:r>
            <a:endParaRPr lang="en-US" sz="4800" dirty="0">
              <a:solidFill>
                <a:srgbClr val="29B9A6"/>
              </a:solidFill>
              <a:ea typeface="+mn-ea"/>
              <a:cs typeface="Arial" panose="020B0604020202020204" pitchFamily="34" charset="0"/>
            </a:endParaRPr>
          </a:p>
        </p:txBody>
      </p:sp>
      <p:sp>
        <p:nvSpPr>
          <p:cNvPr id="37" name="Text Placeholder 3"/>
          <p:cNvSpPr txBox="1"/>
          <p:nvPr/>
        </p:nvSpPr>
        <p:spPr>
          <a:xfrm>
            <a:off x="6072198" y="1500174"/>
            <a:ext cx="1450230" cy="492443"/>
          </a:xfrm>
          <a:prstGeom prst="rect">
            <a:avLst/>
          </a:prstGeom>
        </p:spPr>
        <p:txBody>
          <a:bodyPr wrap="square" lIns="0" tIns="0" rIns="0" bIns="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zh-CN" altLang="en-US" sz="3200" dirty="0" smtClean="0">
                <a:solidFill>
                  <a:srgbClr val="84CBC5"/>
                </a:solidFill>
                <a:ea typeface="+mn-ea"/>
                <a:cs typeface="Arial" panose="020B0604020202020204" pitchFamily="34" charset="0"/>
              </a:rPr>
              <a:t>融通性</a:t>
            </a:r>
            <a:endParaRPr lang="en-US" sz="3200" dirty="0">
              <a:solidFill>
                <a:srgbClr val="84CBC5"/>
              </a:solidFill>
              <a:ea typeface="+mn-ea"/>
              <a:cs typeface="Arial" panose="020B0604020202020204" pitchFamily="34" charset="0"/>
            </a:endParaRPr>
          </a:p>
        </p:txBody>
      </p:sp>
      <p:sp>
        <p:nvSpPr>
          <p:cNvPr id="38" name="文本框 53"/>
          <p:cNvSpPr txBox="1"/>
          <p:nvPr/>
        </p:nvSpPr>
        <p:spPr>
          <a:xfrm>
            <a:off x="3563888" y="3429000"/>
            <a:ext cx="1643074" cy="3476625"/>
          </a:xfrm>
          <a:prstGeom prst="rect">
            <a:avLst/>
          </a:prstGeom>
          <a:noFill/>
        </p:spPr>
        <p:txBody>
          <a:bodyPr wrap="square">
            <a:spAutoFit/>
          </a:bodyPr>
          <a:lstStyle/>
          <a:p>
            <a:r>
              <a:rPr lang="zh-CN" altLang="zh-CN" sz="2000" dirty="0" smtClean="0"/>
              <a:t>布鲁纳曾提出：</a:t>
            </a:r>
            <a:r>
              <a:rPr lang="zh-CN" altLang="en-US" sz="2000" dirty="0" smtClean="0"/>
              <a:t>个人化</a:t>
            </a:r>
            <a:r>
              <a:rPr lang="zh-CN" altLang="zh-CN" sz="2000" dirty="0" smtClean="0">
                <a:solidFill>
                  <a:srgbClr val="FFFF00"/>
                </a:solidFill>
              </a:rPr>
              <a:t>是一个人将熟悉之物变成更一般事物的一个例子，并因此发展对一般事物的意识。</a:t>
            </a:r>
            <a:r>
              <a:rPr lang="zh-CN" altLang="zh-CN" sz="2000" dirty="0" smtClean="0"/>
              <a:t>”</a:t>
            </a:r>
            <a:r>
              <a:rPr lang="zh-CN" altLang="zh-CN" sz="2000" dirty="0" smtClean="0">
                <a:hlinkClick r:id="rId3" action="ppaction://hlinksldjump"/>
              </a:rPr>
              <a:t>2.将抽象原理</a:t>
            </a:r>
            <a:endParaRPr lang="zh-CN" altLang="en-US" sz="2000" dirty="0" smtClean="0"/>
          </a:p>
        </p:txBody>
      </p:sp>
      <p:sp>
        <p:nvSpPr>
          <p:cNvPr id="47127" name="文本框 34"/>
          <p:cNvSpPr txBox="1">
            <a:spLocks noChangeArrowheads="1"/>
          </p:cNvSpPr>
          <p:nvPr/>
        </p:nvSpPr>
        <p:spPr bwMode="auto">
          <a:xfrm>
            <a:off x="395605" y="348933"/>
            <a:ext cx="8248015" cy="430530"/>
          </a:xfrm>
          <a:prstGeom prst="rect">
            <a:avLst/>
          </a:prstGeom>
          <a:noFill/>
          <a:ln w="9525">
            <a:noFill/>
            <a:miter lim="800000"/>
          </a:ln>
        </p:spPr>
        <p:txBody>
          <a:bodyPr wrap="square" lIns="0" tIns="0" rIns="0" bIns="0" anchor="ctr">
            <a:spAutoFit/>
          </a:bodyPr>
          <a:lstStyle/>
          <a:p>
            <a:pPr algn="ctr">
              <a:spcBef>
                <a:spcPct val="20000"/>
              </a:spcBef>
              <a:buFont typeface="Arial" panose="020B0604020202020204" pitchFamily="34" charset="0"/>
              <a:buNone/>
            </a:pPr>
            <a:r>
              <a:rPr lang="zh-CN" altLang="en-US" sz="2800" dirty="0" smtClean="0">
                <a:solidFill>
                  <a:srgbClr val="FFFFFF"/>
                </a:solidFill>
                <a:latin typeface="微软雅黑" panose="020B0503020204020204" charset="-122"/>
                <a:ea typeface="微软雅黑" panose="020B0503020204020204" charset="-122"/>
                <a:cs typeface="Arial" panose="020B0604020202020204" pitchFamily="34" charset="0"/>
              </a:rPr>
              <a:t>三、指向学生创新素养培育的教学设计关键词</a:t>
            </a:r>
            <a:endParaRPr lang="zh-CN" altLang="en-US" sz="2800" dirty="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4" name="圆角矩形 23"/>
          <p:cNvSpPr/>
          <p:nvPr/>
        </p:nvSpPr>
        <p:spPr>
          <a:xfrm>
            <a:off x="5214942" y="3214686"/>
            <a:ext cx="1785950" cy="3500462"/>
          </a:xfrm>
          <a:prstGeom prst="roundRect">
            <a:avLst/>
          </a:prstGeom>
          <a:solidFill>
            <a:srgbClr val="89DAE3"/>
          </a:solidFill>
          <a:ln w="12700" cap="flat" cmpd="sng" algn="ctr">
            <a:solidFill>
              <a:srgbClr val="9DC3E6"/>
            </a:solidFill>
            <a:prstDash val="solid"/>
            <a:miter lim="800000"/>
          </a:ln>
          <a:effectLst/>
        </p:spPr>
        <p:txBody>
          <a:bodyPr anchor="ctr"/>
          <a:lstStyle/>
          <a:p>
            <a:r>
              <a:rPr lang="zh-CN" altLang="zh-CN" dirty="0" smtClean="0"/>
              <a:t>“</a:t>
            </a:r>
            <a:r>
              <a:rPr lang="zh-CN" altLang="zh-CN" dirty="0" smtClean="0">
                <a:solidFill>
                  <a:srgbClr val="FFFF00"/>
                </a:solidFill>
              </a:rPr>
              <a:t>学生应对可控数量的范例探究到足够深度，他们由此可以理解一个人以科学家、几何学家、艺术家、历史学家的方式去思维与行动。</a:t>
            </a:r>
            <a:r>
              <a:rPr lang="zh-CN" altLang="zh-CN" dirty="0" smtClean="0"/>
              <a:t>”</a:t>
            </a:r>
            <a:endParaRPr lang="en-US" altLang="zh-CN" dirty="0" smtClean="0"/>
          </a:p>
          <a:p>
            <a:r>
              <a:rPr lang="zh-CN" altLang="en-US" dirty="0" smtClean="0">
                <a:hlinkClick r:id="rId4" action="ppaction://hlinksldjump"/>
              </a:rPr>
              <a:t>（四）知识情境有机融通</a:t>
            </a:r>
            <a:endParaRPr lang="en-US" altLang="zh-CN" dirty="0" smtClean="0"/>
          </a:p>
        </p:txBody>
      </p:sp>
      <p:cxnSp>
        <p:nvCxnSpPr>
          <p:cNvPr id="26" name="Straight Connector 32"/>
          <p:cNvCxnSpPr>
            <a:cxnSpLocks noChangeShapeType="1"/>
          </p:cNvCxnSpPr>
          <p:nvPr/>
        </p:nvCxnSpPr>
        <p:spPr bwMode="auto">
          <a:xfrm flipV="1">
            <a:off x="6357950" y="2500306"/>
            <a:ext cx="0" cy="722312"/>
          </a:xfrm>
          <a:prstGeom prst="line">
            <a:avLst/>
          </a:prstGeom>
          <a:noFill/>
          <a:ln w="19050" algn="ctr">
            <a:solidFill>
              <a:srgbClr val="29B9A6"/>
            </a:solidFill>
            <a:miter lim="800000"/>
            <a:headEnd type="oval" w="med" len="med"/>
            <a:tailEnd type="oval" w="med" len="med"/>
          </a:ln>
        </p:spPr>
      </p:cxnSp>
      <p:sp>
        <p:nvSpPr>
          <p:cNvPr id="27" name="Text Placeholder 3"/>
          <p:cNvSpPr txBox="1"/>
          <p:nvPr/>
        </p:nvSpPr>
        <p:spPr>
          <a:xfrm>
            <a:off x="7786710" y="1285860"/>
            <a:ext cx="1235915" cy="492443"/>
          </a:xfrm>
          <a:prstGeom prst="rect">
            <a:avLst/>
          </a:prstGeom>
        </p:spPr>
        <p:txBody>
          <a:bodyPr wrap="none" lIns="0" tIns="0" rIns="0" bIns="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zh-CN" altLang="en-US" sz="3200" dirty="0" smtClean="0">
                <a:solidFill>
                  <a:srgbClr val="29B9A6"/>
                </a:solidFill>
                <a:ea typeface="+mn-ea"/>
                <a:cs typeface="Arial" panose="020B0604020202020204" pitchFamily="34" charset="0"/>
              </a:rPr>
              <a:t>体验性</a:t>
            </a:r>
            <a:endParaRPr lang="en-US" sz="3200" dirty="0">
              <a:solidFill>
                <a:srgbClr val="29B9A6"/>
              </a:solidFill>
              <a:ea typeface="+mn-ea"/>
              <a:cs typeface="Arial" panose="020B0604020202020204" pitchFamily="34" charset="0"/>
            </a:endParaRPr>
          </a:p>
        </p:txBody>
      </p:sp>
      <p:sp>
        <p:nvSpPr>
          <p:cNvPr id="28" name="Oval 34"/>
          <p:cNvSpPr/>
          <p:nvPr/>
        </p:nvSpPr>
        <p:spPr>
          <a:xfrm>
            <a:off x="8643966" y="2357430"/>
            <a:ext cx="128588" cy="171450"/>
          </a:xfrm>
          <a:prstGeom prst="ellipse">
            <a:avLst/>
          </a:prstGeom>
          <a:solidFill>
            <a:sysClr val="window" lastClr="FFFFFF"/>
          </a:solidFill>
          <a:ln w="57150" cap="flat" cmpd="sng" algn="ctr">
            <a:solidFill>
              <a:srgbClr val="29B9A6"/>
            </a:solidFill>
            <a:prstDash val="solid"/>
            <a:miter lim="800000"/>
          </a:ln>
          <a:effectLst/>
        </p:spPr>
        <p:txBody>
          <a:bodyPr anchor="ctr"/>
          <a:lstStyle/>
          <a:p>
            <a:pPr algn="ctr" fontAlgn="auto">
              <a:spcBef>
                <a:spcPts val="0"/>
              </a:spcBef>
              <a:spcAft>
                <a:spcPts val="0"/>
              </a:spcAft>
              <a:defRPr/>
            </a:pPr>
            <a:endParaRPr lang="en-US" kern="0" dirty="0">
              <a:solidFill>
                <a:sysClr val="window" lastClr="FFFFFF"/>
              </a:solidFill>
              <a:latin typeface="Calibri" panose="020F0502020204030204"/>
              <a:ea typeface="+mn-ea"/>
            </a:endParaRPr>
          </a:p>
        </p:txBody>
      </p:sp>
      <p:cxnSp>
        <p:nvCxnSpPr>
          <p:cNvPr id="29" name="Straight Connector 32"/>
          <p:cNvCxnSpPr>
            <a:cxnSpLocks noChangeShapeType="1"/>
          </p:cNvCxnSpPr>
          <p:nvPr/>
        </p:nvCxnSpPr>
        <p:spPr bwMode="auto">
          <a:xfrm flipV="1">
            <a:off x="8715404" y="2571744"/>
            <a:ext cx="0" cy="722312"/>
          </a:xfrm>
          <a:prstGeom prst="line">
            <a:avLst/>
          </a:prstGeom>
          <a:noFill/>
          <a:ln w="19050" algn="ctr">
            <a:solidFill>
              <a:srgbClr val="29B9A6"/>
            </a:solidFill>
            <a:miter lim="800000"/>
            <a:headEnd type="oval" w="med" len="med"/>
            <a:tailEnd type="oval" w="med" len="med"/>
          </a:ln>
        </p:spPr>
      </p:cxnSp>
      <p:sp>
        <p:nvSpPr>
          <p:cNvPr id="30" name="Oval 34"/>
          <p:cNvSpPr/>
          <p:nvPr/>
        </p:nvSpPr>
        <p:spPr>
          <a:xfrm>
            <a:off x="10501354" y="2357430"/>
            <a:ext cx="128588" cy="171450"/>
          </a:xfrm>
          <a:prstGeom prst="ellipse">
            <a:avLst/>
          </a:prstGeom>
          <a:solidFill>
            <a:sysClr val="window" lastClr="FFFFFF"/>
          </a:solidFill>
          <a:ln w="57150" cap="flat" cmpd="sng" algn="ctr">
            <a:solidFill>
              <a:srgbClr val="29B9A6"/>
            </a:solidFill>
            <a:prstDash val="solid"/>
            <a:miter lim="800000"/>
          </a:ln>
          <a:effectLst/>
        </p:spPr>
        <p:txBody>
          <a:bodyPr anchor="ctr"/>
          <a:lstStyle/>
          <a:p>
            <a:pPr algn="ctr" fontAlgn="auto">
              <a:spcBef>
                <a:spcPts val="0"/>
              </a:spcBef>
              <a:spcAft>
                <a:spcPts val="0"/>
              </a:spcAft>
              <a:defRPr/>
            </a:pPr>
            <a:endParaRPr lang="en-US" kern="0" dirty="0">
              <a:solidFill>
                <a:sysClr val="window" lastClr="FFFFFF"/>
              </a:solidFill>
              <a:latin typeface="Calibri" panose="020F0502020204030204"/>
              <a:ea typeface="+mn-ea"/>
            </a:endParaRPr>
          </a:p>
        </p:txBody>
      </p:sp>
      <p:sp>
        <p:nvSpPr>
          <p:cNvPr id="31" name="圆角矩形 30"/>
          <p:cNvSpPr/>
          <p:nvPr/>
        </p:nvSpPr>
        <p:spPr>
          <a:xfrm>
            <a:off x="7000875" y="2960370"/>
            <a:ext cx="2048510" cy="3754755"/>
          </a:xfrm>
          <a:prstGeom prst="roundRect">
            <a:avLst/>
          </a:prstGeom>
          <a:solidFill>
            <a:srgbClr val="89DAE3"/>
          </a:solidFill>
          <a:ln w="12700" cap="flat" cmpd="sng" algn="ctr">
            <a:solidFill>
              <a:srgbClr val="9DC3E6"/>
            </a:solidFill>
            <a:prstDash val="solid"/>
            <a:miter lim="800000"/>
          </a:ln>
          <a:effectLst/>
        </p:spPr>
        <p:txBody>
          <a:bodyPr anchor="ctr"/>
          <a:lstStyle/>
          <a:p>
            <a:r>
              <a:rPr lang="zh-CN" altLang="en-US" dirty="0" smtClean="0">
                <a:effectLst>
                  <a:outerShdw blurRad="38100" dist="38100" dir="2700000" algn="tl">
                    <a:srgbClr val="000000"/>
                  </a:outerShdw>
                </a:effectLst>
              </a:rPr>
              <a:t>怀特海提出：</a:t>
            </a:r>
            <a:r>
              <a:rPr lang="zh-CN" altLang="zh-CN" dirty="0" smtClean="0"/>
              <a:t>“让引入儿童教育的主要观念</a:t>
            </a:r>
            <a:r>
              <a:rPr lang="zh-CN" altLang="zh-CN" dirty="0" smtClean="0">
                <a:solidFill>
                  <a:srgbClr val="FFFF00"/>
                </a:solidFill>
              </a:rPr>
              <a:t>少而重要</a:t>
            </a:r>
            <a:r>
              <a:rPr lang="zh-CN" altLang="zh-CN" dirty="0" smtClean="0"/>
              <a:t>，并使它们建立所有可能的联系。”</a:t>
            </a:r>
            <a:endParaRPr lang="en-US" altLang="zh-CN" dirty="0" smtClean="0">
              <a:effectLst>
                <a:outerShdw blurRad="38100" dist="38100" dir="2700000" algn="tl">
                  <a:srgbClr val="000000"/>
                </a:outerShdw>
              </a:effectLst>
            </a:endParaRPr>
          </a:p>
          <a:p>
            <a:r>
              <a:rPr lang="zh-CN" altLang="en-US" dirty="0" smtClean="0">
                <a:effectLst>
                  <a:outerShdw blurRad="38100" dist="38100" dir="2700000" algn="tl">
                    <a:srgbClr val="000000"/>
                  </a:outerShdw>
                </a:effectLst>
              </a:rPr>
              <a:t>国际学生创新素养研究揭示，教育教学中持续的实践体验是培育学生创新实践能力的核心关键。</a:t>
            </a:r>
            <a:r>
              <a:rPr lang="zh-CN" altLang="en-US" dirty="0" smtClean="0">
                <a:effectLst>
                  <a:outerShdw blurRad="38100" dist="38100" dir="2700000" algn="tl">
                    <a:srgbClr val="000000"/>
                  </a:outerShdw>
                </a:effectLst>
                <a:hlinkClick r:id="rId5" action="ppaction://hlinksldjump"/>
              </a:rPr>
              <a:t>（五）关注学生体验性</a:t>
            </a:r>
            <a:endParaRPr lang="en-US" altLang="zh-CN" dirty="0" smtClean="0"/>
          </a:p>
        </p:txBody>
      </p:sp>
      <p:cxnSp>
        <p:nvCxnSpPr>
          <p:cNvPr id="32" name="Straight Connector 32"/>
          <p:cNvCxnSpPr>
            <a:cxnSpLocks noChangeShapeType="1"/>
          </p:cNvCxnSpPr>
          <p:nvPr/>
        </p:nvCxnSpPr>
        <p:spPr bwMode="auto">
          <a:xfrm flipV="1">
            <a:off x="10501354" y="2571744"/>
            <a:ext cx="0" cy="722312"/>
          </a:xfrm>
          <a:prstGeom prst="line">
            <a:avLst/>
          </a:prstGeom>
          <a:noFill/>
          <a:ln w="19050" algn="ctr">
            <a:solidFill>
              <a:srgbClr val="29B9A6"/>
            </a:solidFill>
            <a:miter lim="800000"/>
            <a:headEnd type="oval" w="med" len="med"/>
            <a:tailEnd type="oval" w="med" len="med"/>
          </a:ln>
        </p:spPr>
      </p:cxnSp>
      <p:sp>
        <p:nvSpPr>
          <p:cNvPr id="33" name="Oval 34"/>
          <p:cNvSpPr/>
          <p:nvPr/>
        </p:nvSpPr>
        <p:spPr>
          <a:xfrm>
            <a:off x="12287304" y="2357430"/>
            <a:ext cx="128588" cy="171450"/>
          </a:xfrm>
          <a:prstGeom prst="ellipse">
            <a:avLst/>
          </a:prstGeom>
          <a:solidFill>
            <a:sysClr val="window" lastClr="FFFFFF"/>
          </a:solidFill>
          <a:ln w="57150" cap="flat" cmpd="sng" algn="ctr">
            <a:solidFill>
              <a:srgbClr val="29B9A6"/>
            </a:solidFill>
            <a:prstDash val="solid"/>
            <a:miter lim="800000"/>
          </a:ln>
          <a:effectLst/>
        </p:spPr>
        <p:txBody>
          <a:bodyPr anchor="ctr"/>
          <a:lstStyle/>
          <a:p>
            <a:pPr algn="ctr" fontAlgn="auto">
              <a:spcBef>
                <a:spcPts val="0"/>
              </a:spcBef>
              <a:spcAft>
                <a:spcPts val="0"/>
              </a:spcAft>
              <a:defRPr/>
            </a:pPr>
            <a:endParaRPr lang="en-US" kern="0" dirty="0">
              <a:solidFill>
                <a:sysClr val="window" lastClr="FFFFFF"/>
              </a:solidFill>
              <a:latin typeface="Calibri" panose="020F0502020204030204"/>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75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18" presetClass="entr" presetSubtype="6" fill="hold" nodeType="withEffect">
                                  <p:stCondLst>
                                    <p:cond delay="1250"/>
                                  </p:stCondLst>
                                  <p:childTnLst>
                                    <p:set>
                                      <p:cBhvr>
                                        <p:cTn id="29" dur="1" fill="hold">
                                          <p:stCondLst>
                                            <p:cond delay="0"/>
                                          </p:stCondLst>
                                        </p:cTn>
                                        <p:tgtEl>
                                          <p:spTgt spid="9"/>
                                        </p:tgtEl>
                                        <p:attrNameLst>
                                          <p:attrName>style.visibility</p:attrName>
                                        </p:attrNameLst>
                                      </p:cBhvr>
                                      <p:to>
                                        <p:strVal val="visible"/>
                                      </p:to>
                                    </p:set>
                                    <p:animEffect transition="in" filter="strips(downRight)">
                                      <p:cBhvr>
                                        <p:cTn id="30" dur="500"/>
                                        <p:tgtEl>
                                          <p:spTgt spid="9"/>
                                        </p:tgtEl>
                                      </p:cBhvr>
                                    </p:animEffect>
                                  </p:childTnLst>
                                </p:cTn>
                              </p:par>
                              <p:par>
                                <p:cTn id="31" presetID="18" presetClass="entr" presetSubtype="6" fill="hold" nodeType="withEffect">
                                  <p:stCondLst>
                                    <p:cond delay="1500"/>
                                  </p:stCondLst>
                                  <p:childTnLst>
                                    <p:set>
                                      <p:cBhvr>
                                        <p:cTn id="32" dur="1" fill="hold">
                                          <p:stCondLst>
                                            <p:cond delay="0"/>
                                          </p:stCondLst>
                                        </p:cTn>
                                        <p:tgtEl>
                                          <p:spTgt spid="10"/>
                                        </p:tgtEl>
                                        <p:attrNameLst>
                                          <p:attrName>style.visibility</p:attrName>
                                        </p:attrNameLst>
                                      </p:cBhvr>
                                      <p:to>
                                        <p:strVal val="visible"/>
                                      </p:to>
                                    </p:set>
                                    <p:animEffect transition="in" filter="strips(downRight)">
                                      <p:cBhvr>
                                        <p:cTn id="33" dur="500"/>
                                        <p:tgtEl>
                                          <p:spTgt spid="10"/>
                                        </p:tgtEl>
                                      </p:cBhvr>
                                    </p:animEffect>
                                  </p:childTnLst>
                                </p:cTn>
                              </p:par>
                              <p:par>
                                <p:cTn id="34" presetID="18" presetClass="entr" presetSubtype="6" fill="hold" nodeType="withEffect">
                                  <p:stCondLst>
                                    <p:cond delay="1750"/>
                                  </p:stCondLst>
                                  <p:childTnLst>
                                    <p:set>
                                      <p:cBhvr>
                                        <p:cTn id="35" dur="1" fill="hold">
                                          <p:stCondLst>
                                            <p:cond delay="0"/>
                                          </p:stCondLst>
                                        </p:cTn>
                                        <p:tgtEl>
                                          <p:spTgt spid="11"/>
                                        </p:tgtEl>
                                        <p:attrNameLst>
                                          <p:attrName>style.visibility</p:attrName>
                                        </p:attrNameLst>
                                      </p:cBhvr>
                                      <p:to>
                                        <p:strVal val="visible"/>
                                      </p:to>
                                    </p:set>
                                    <p:animEffect transition="in" filter="strips(downRight)">
                                      <p:cBhvr>
                                        <p:cTn id="36" dur="500"/>
                                        <p:tgtEl>
                                          <p:spTgt spid="11"/>
                                        </p:tgtEl>
                                      </p:cBhvr>
                                    </p:animEffect>
                                  </p:childTnLst>
                                </p:cTn>
                              </p:par>
                              <p:par>
                                <p:cTn id="37" presetID="2" presetClass="entr" presetSubtype="4" fill="hold" grpId="0" nodeType="withEffect">
                                  <p:stCondLst>
                                    <p:cond delay="225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25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25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25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25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53" presetClass="entr" presetSubtype="16" fill="hold" grpId="0" nodeType="withEffect">
                                  <p:stCondLst>
                                    <p:cond delay="75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500"/>
                            </p:stCondLst>
                            <p:childTnLst>
                              <p:par>
                                <p:cTn id="69" presetID="42" presetClass="entr" presetSubtype="0"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strVal val="#ppt_x"/>
                                          </p:val>
                                        </p:tav>
                                        <p:tav tm="100000">
                                          <p:val>
                                            <p:strVal val="#ppt_x"/>
                                          </p:val>
                                        </p:tav>
                                      </p:tavLst>
                                    </p:anim>
                                    <p:anim calcmode="lin" valueType="num">
                                      <p:cBhvr>
                                        <p:cTn id="73" dur="500" fill="hold"/>
                                        <p:tgtEl>
                                          <p:spTgt spid="38"/>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par>
                                <p:cTn id="79" presetID="2" presetClass="entr" presetSubtype="4"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par>
                                <p:cTn id="83" presetID="18" presetClass="entr" presetSubtype="6" fill="hold" nodeType="withEffect">
                                  <p:stCondLst>
                                    <p:cond delay="1750"/>
                                  </p:stCondLst>
                                  <p:childTnLst>
                                    <p:set>
                                      <p:cBhvr>
                                        <p:cTn id="84" dur="1" fill="hold">
                                          <p:stCondLst>
                                            <p:cond delay="0"/>
                                          </p:stCondLst>
                                        </p:cTn>
                                        <p:tgtEl>
                                          <p:spTgt spid="26"/>
                                        </p:tgtEl>
                                        <p:attrNameLst>
                                          <p:attrName>style.visibility</p:attrName>
                                        </p:attrNameLst>
                                      </p:cBhvr>
                                      <p:to>
                                        <p:strVal val="visible"/>
                                      </p:to>
                                    </p:set>
                                    <p:animEffect transition="in" filter="strips(downRight)">
                                      <p:cBhvr>
                                        <p:cTn id="85" dur="500"/>
                                        <p:tgtEl>
                                          <p:spTgt spid="26"/>
                                        </p:tgtEl>
                                      </p:cBhvr>
                                    </p:animEffect>
                                  </p:childTnLst>
                                </p:cTn>
                              </p:par>
                              <p:par>
                                <p:cTn id="86" presetID="53" presetClass="entr" presetSubtype="16" fill="hold" grpId="0" nodeType="withEffect">
                                  <p:stCondLst>
                                    <p:cond delay="75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par>
                                <p:cTn id="91" presetID="53" presetClass="entr" presetSubtype="16" fill="hold" grpId="0" nodeType="withEffect">
                                  <p:stCondLst>
                                    <p:cond delay="750"/>
                                  </p:stCondLst>
                                  <p:childTnLst>
                                    <p:set>
                                      <p:cBhvr>
                                        <p:cTn id="92" dur="1" fill="hold">
                                          <p:stCondLst>
                                            <p:cond delay="0"/>
                                          </p:stCondLst>
                                        </p:cTn>
                                        <p:tgtEl>
                                          <p:spTgt spid="28"/>
                                        </p:tgtEl>
                                        <p:attrNameLst>
                                          <p:attrName>style.visibility</p:attrName>
                                        </p:attrNameLst>
                                      </p:cBhvr>
                                      <p:to>
                                        <p:strVal val="visible"/>
                                      </p:to>
                                    </p:set>
                                    <p:anim calcmode="lin" valueType="num">
                                      <p:cBhvr>
                                        <p:cTn id="93" dur="500" fill="hold"/>
                                        <p:tgtEl>
                                          <p:spTgt spid="28"/>
                                        </p:tgtEl>
                                        <p:attrNameLst>
                                          <p:attrName>ppt_w</p:attrName>
                                        </p:attrNameLst>
                                      </p:cBhvr>
                                      <p:tavLst>
                                        <p:tav tm="0">
                                          <p:val>
                                            <p:fltVal val="0"/>
                                          </p:val>
                                        </p:tav>
                                        <p:tav tm="100000">
                                          <p:val>
                                            <p:strVal val="#ppt_w"/>
                                          </p:val>
                                        </p:tav>
                                      </p:tavLst>
                                    </p:anim>
                                    <p:anim calcmode="lin" valueType="num">
                                      <p:cBhvr>
                                        <p:cTn id="94" dur="500" fill="hold"/>
                                        <p:tgtEl>
                                          <p:spTgt spid="28"/>
                                        </p:tgtEl>
                                        <p:attrNameLst>
                                          <p:attrName>ppt_h</p:attrName>
                                        </p:attrNameLst>
                                      </p:cBhvr>
                                      <p:tavLst>
                                        <p:tav tm="0">
                                          <p:val>
                                            <p:fltVal val="0"/>
                                          </p:val>
                                        </p:tav>
                                        <p:tav tm="100000">
                                          <p:val>
                                            <p:strVal val="#ppt_h"/>
                                          </p:val>
                                        </p:tav>
                                      </p:tavLst>
                                    </p:anim>
                                    <p:animEffect transition="in" filter="fade">
                                      <p:cBhvr>
                                        <p:cTn id="95" dur="500"/>
                                        <p:tgtEl>
                                          <p:spTgt spid="28"/>
                                        </p:tgtEl>
                                      </p:cBhvr>
                                    </p:animEffect>
                                  </p:childTnLst>
                                </p:cTn>
                              </p:par>
                              <p:par>
                                <p:cTn id="96" presetID="18" presetClass="entr" presetSubtype="6" fill="hold" nodeType="withEffect">
                                  <p:stCondLst>
                                    <p:cond delay="1750"/>
                                  </p:stCondLst>
                                  <p:childTnLst>
                                    <p:set>
                                      <p:cBhvr>
                                        <p:cTn id="97" dur="1" fill="hold">
                                          <p:stCondLst>
                                            <p:cond delay="0"/>
                                          </p:stCondLst>
                                        </p:cTn>
                                        <p:tgtEl>
                                          <p:spTgt spid="29"/>
                                        </p:tgtEl>
                                        <p:attrNameLst>
                                          <p:attrName>style.visibility</p:attrName>
                                        </p:attrNameLst>
                                      </p:cBhvr>
                                      <p:to>
                                        <p:strVal val="visible"/>
                                      </p:to>
                                    </p:set>
                                    <p:animEffect transition="in" filter="strips(downRight)">
                                      <p:cBhvr>
                                        <p:cTn id="98" dur="500"/>
                                        <p:tgtEl>
                                          <p:spTgt spid="29"/>
                                        </p:tgtEl>
                                      </p:cBhvr>
                                    </p:animEffect>
                                  </p:childTnLst>
                                </p:cTn>
                              </p:par>
                              <p:par>
                                <p:cTn id="99" presetID="53" presetClass="entr" presetSubtype="16" fill="hold" grpId="0" nodeType="withEffect">
                                  <p:stCondLst>
                                    <p:cond delay="75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ppt_w</p:attrName>
                                        </p:attrNameLst>
                                      </p:cBhvr>
                                      <p:tavLst>
                                        <p:tav tm="0">
                                          <p:val>
                                            <p:fltVal val="0"/>
                                          </p:val>
                                        </p:tav>
                                        <p:tav tm="100000">
                                          <p:val>
                                            <p:strVal val="#ppt_w"/>
                                          </p:val>
                                        </p:tav>
                                      </p:tavLst>
                                    </p:anim>
                                    <p:anim calcmode="lin" valueType="num">
                                      <p:cBhvr>
                                        <p:cTn id="102" dur="500" fill="hold"/>
                                        <p:tgtEl>
                                          <p:spTgt spid="30"/>
                                        </p:tgtEl>
                                        <p:attrNameLst>
                                          <p:attrName>ppt_h</p:attrName>
                                        </p:attrNameLst>
                                      </p:cBhvr>
                                      <p:tavLst>
                                        <p:tav tm="0">
                                          <p:val>
                                            <p:fltVal val="0"/>
                                          </p:val>
                                        </p:tav>
                                        <p:tav tm="100000">
                                          <p:val>
                                            <p:strVal val="#ppt_h"/>
                                          </p:val>
                                        </p:tav>
                                      </p:tavLst>
                                    </p:anim>
                                    <p:animEffect transition="in" filter="fade">
                                      <p:cBhvr>
                                        <p:cTn id="103" dur="500"/>
                                        <p:tgtEl>
                                          <p:spTgt spid="30"/>
                                        </p:tgtEl>
                                      </p:cBhvr>
                                    </p:animEffect>
                                  </p:childTnLst>
                                </p:cTn>
                              </p:par>
                              <p:par>
                                <p:cTn id="104" presetID="2" presetClass="entr" presetSubtype="4"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additive="base">
                                        <p:cTn id="106" dur="500" fill="hold"/>
                                        <p:tgtEl>
                                          <p:spTgt spid="31"/>
                                        </p:tgtEl>
                                        <p:attrNameLst>
                                          <p:attrName>ppt_x</p:attrName>
                                        </p:attrNameLst>
                                      </p:cBhvr>
                                      <p:tavLst>
                                        <p:tav tm="0">
                                          <p:val>
                                            <p:strVal val="#ppt_x"/>
                                          </p:val>
                                        </p:tav>
                                        <p:tav tm="100000">
                                          <p:val>
                                            <p:strVal val="#ppt_x"/>
                                          </p:val>
                                        </p:tav>
                                      </p:tavLst>
                                    </p:anim>
                                    <p:anim calcmode="lin" valueType="num">
                                      <p:cBhvr additive="base">
                                        <p:cTn id="107" dur="500" fill="hold"/>
                                        <p:tgtEl>
                                          <p:spTgt spid="31"/>
                                        </p:tgtEl>
                                        <p:attrNameLst>
                                          <p:attrName>ppt_y</p:attrName>
                                        </p:attrNameLst>
                                      </p:cBhvr>
                                      <p:tavLst>
                                        <p:tav tm="0">
                                          <p:val>
                                            <p:strVal val="1+#ppt_h/2"/>
                                          </p:val>
                                        </p:tav>
                                        <p:tav tm="100000">
                                          <p:val>
                                            <p:strVal val="#ppt_y"/>
                                          </p:val>
                                        </p:tav>
                                      </p:tavLst>
                                    </p:anim>
                                  </p:childTnLst>
                                </p:cTn>
                              </p:par>
                              <p:par>
                                <p:cTn id="108" presetID="18" presetClass="entr" presetSubtype="6" fill="hold" nodeType="withEffect">
                                  <p:stCondLst>
                                    <p:cond delay="1750"/>
                                  </p:stCondLst>
                                  <p:childTnLst>
                                    <p:set>
                                      <p:cBhvr>
                                        <p:cTn id="109" dur="1" fill="hold">
                                          <p:stCondLst>
                                            <p:cond delay="0"/>
                                          </p:stCondLst>
                                        </p:cTn>
                                        <p:tgtEl>
                                          <p:spTgt spid="32"/>
                                        </p:tgtEl>
                                        <p:attrNameLst>
                                          <p:attrName>style.visibility</p:attrName>
                                        </p:attrNameLst>
                                      </p:cBhvr>
                                      <p:to>
                                        <p:strVal val="visible"/>
                                      </p:to>
                                    </p:set>
                                    <p:animEffect transition="in" filter="strips(downRight)">
                                      <p:cBhvr>
                                        <p:cTn id="110" dur="500"/>
                                        <p:tgtEl>
                                          <p:spTgt spid="32"/>
                                        </p:tgtEl>
                                      </p:cBhvr>
                                    </p:animEffect>
                                  </p:childTnLst>
                                </p:cTn>
                              </p:par>
                              <p:par>
                                <p:cTn id="111" presetID="53" presetClass="entr" presetSubtype="16" fill="hold" grpId="0" nodeType="withEffect">
                                  <p:stCondLst>
                                    <p:cond delay="75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7" grpId="0"/>
      <p:bldP spid="34" grpId="0"/>
      <p:bldP spid="35" grpId="0"/>
      <p:bldP spid="36" grpId="0"/>
      <p:bldP spid="37" grpId="0"/>
      <p:bldP spid="38" grpId="0"/>
      <p:bldP spid="24" grpId="0" animBg="1"/>
      <p:bldP spid="27" grpId="0"/>
      <p:bldP spid="28" grpId="0" animBg="1"/>
      <p:bldP spid="30" grpId="0" animBg="1"/>
      <p:bldP spid="31" grpId="0" bldLvl="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4638"/>
            <a:ext cx="8496944" cy="1143000"/>
          </a:xfrm>
        </p:spPr>
        <p:txBody>
          <a:bodyPr>
            <a:normAutofit/>
          </a:bodyPr>
          <a:lstStyle/>
          <a:p>
            <a:endParaRPr lang="zh-CN" altLang="en-US" sz="3600" dirty="0"/>
          </a:p>
        </p:txBody>
      </p:sp>
      <p:sp>
        <p:nvSpPr>
          <p:cNvPr id="3" name="内容占位符 2"/>
          <p:cNvSpPr>
            <a:spLocks noGrp="1"/>
          </p:cNvSpPr>
          <p:nvPr>
            <p:ph idx="1"/>
          </p:nvPr>
        </p:nvSpPr>
        <p:spPr>
          <a:xfrm>
            <a:off x="395605" y="1006475"/>
            <a:ext cx="8229600" cy="5851525"/>
          </a:xfrm>
        </p:spPr>
        <p:txBody>
          <a:bodyPr>
            <a:normAutofit fontScale="70000" lnSpcReduction="20000"/>
          </a:bodyPr>
          <a:lstStyle/>
          <a:p>
            <a:pPr>
              <a:lnSpc>
                <a:spcPct val="120000"/>
              </a:lnSpc>
            </a:pPr>
            <a:r>
              <a:rPr lang="zh-CN" altLang="en-US" sz="4600" dirty="0" smtClean="0"/>
              <a:t>（一）内容主题化建构</a:t>
            </a:r>
            <a:endParaRPr lang="en-US" altLang="zh-CN" sz="4600" dirty="0" smtClean="0"/>
          </a:p>
          <a:p>
            <a:pPr>
              <a:lnSpc>
                <a:spcPct val="120000"/>
              </a:lnSpc>
            </a:pPr>
            <a:r>
              <a:rPr lang="zh-CN" altLang="en-US" dirty="0" smtClean="0"/>
              <a:t>有主题的教学使学生学会了用科研精神去集中解决问题的能力</a:t>
            </a:r>
            <a:endParaRPr lang="en-US" altLang="zh-CN" dirty="0" smtClean="0"/>
          </a:p>
          <a:p>
            <a:pPr>
              <a:lnSpc>
                <a:spcPct val="120000"/>
              </a:lnSpc>
            </a:pPr>
            <a:endParaRPr lang="en-US" altLang="zh-CN" dirty="0" smtClean="0"/>
          </a:p>
          <a:p>
            <a:pPr>
              <a:lnSpc>
                <a:spcPct val="120000"/>
              </a:lnSpc>
            </a:pPr>
            <a:r>
              <a:rPr lang="zh-CN" altLang="en-US" dirty="0" smtClean="0"/>
              <a:t>围绕一个主题组织教学，是推动跨学科整合的主要途径。跨学科整合首先就是要根据一个主题，把相关的知识内容组织在一起，并调动一切可利用的方法手段去解决问题的过程。通过这种模式的学习陶冶，学生不仅实现了新旧知识、不同学科知识的整合，更需要学生调动一切可行的解决问题的方法手段，来研究解决在学习这个主题中可能面临的各种问题。</a:t>
            </a:r>
            <a:endParaRPr lang="zh-CN" altLang="en-US" dirty="0" smtClean="0"/>
          </a:p>
          <a:p>
            <a:pPr>
              <a:lnSpc>
                <a:spcPct val="120000"/>
              </a:lnSpc>
            </a:pPr>
            <a:r>
              <a:rPr lang="zh-CN" altLang="en-US" dirty="0" smtClean="0"/>
              <a:t>有主题的学习也是学生在学习过程中创造性解决问题的过程。在长期的这种模式的熏陶下，学生解决问题的能力和创造力都可以得到较好的锻炼和培养。</a:t>
            </a:r>
            <a:endParaRPr lang="zh-CN" altLang="en-US" dirty="0" smtClean="0"/>
          </a:p>
          <a:p>
            <a:pPr>
              <a:lnSpc>
                <a:spcPct val="120000"/>
              </a:lnSpc>
            </a:pPr>
            <a:endParaRPr lang="zh-CN" altLang="en-US" dirty="0" smtClean="0"/>
          </a:p>
          <a:p>
            <a:pPr>
              <a:lnSpc>
                <a:spcPct val="120000"/>
              </a:lnSpc>
            </a:pPr>
            <a:r>
              <a:rPr lang="zh-CN" altLang="en-US" dirty="0" smtClean="0"/>
              <a:t>主题就是问题、也是课题，更是创新项目的驱动基础</a:t>
            </a:r>
            <a:endParaRPr lang="zh-CN" altLang="en-US" dirty="0" smtClean="0"/>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a:bodyPr>
          <a:lstStyle/>
          <a:p>
            <a:r>
              <a:rPr lang="zh-CN" altLang="en-US" dirty="0" smtClean="0"/>
              <a:t>跨学科的主题教学一般至少有两种组织方式</a:t>
            </a:r>
            <a:r>
              <a:rPr lang="en-US" altLang="zh-CN" dirty="0" smtClean="0"/>
              <a:t>;</a:t>
            </a:r>
            <a:endParaRPr lang="en-US" altLang="zh-CN" dirty="0" smtClean="0"/>
          </a:p>
          <a:p>
            <a:r>
              <a:rPr lang="zh-CN" altLang="en-US" dirty="0" smtClean="0"/>
              <a:t>一是同一内容不同学科的解读，旨在促进思维碰撞，如古诗、人物，可以从语文、历史、教育、哲学等多个角度解读</a:t>
            </a:r>
            <a:endParaRPr lang="en-US" altLang="zh-CN" dirty="0" smtClean="0"/>
          </a:p>
          <a:p>
            <a:r>
              <a:rPr lang="zh-CN" altLang="en-US" dirty="0" smtClean="0"/>
              <a:t>一是同一主题不同学科知识的融入，旨在促进问题解决，如“未来城市设计”、某个历史故事课本剧（语文、设计、艺术、舞美、物理、化学、历史</a:t>
            </a:r>
            <a:r>
              <a:rPr lang="zh-CN" altLang="en-US" dirty="0" smtClean="0">
                <a:sym typeface="+mn-ea"/>
              </a:rPr>
              <a:t>）</a:t>
            </a:r>
            <a:r>
              <a:rPr lang="zh-CN" altLang="en-US" dirty="0" smtClean="0">
                <a:sym typeface="+mn-ea"/>
                <a:hlinkClick r:id="rId1" action="ppaction://hlinksldjump"/>
              </a:rPr>
              <a:t>幻灯片 7</a:t>
            </a:r>
            <a:endParaRPr lang="zh-CN" altLang="en-US" dirty="0" smtClean="0"/>
          </a:p>
          <a:p>
            <a:endParaRPr lang="en-US" altLang="zh-CN" dirty="0" smtClean="0"/>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COLOR_SCHEME_SHAPE_ID" val="33"/>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3666_3*m_h_i*1_1_2"/>
  <p:tag name="KSO_WM_TEMPLATE_CATEGORY" val="diagram"/>
  <p:tag name="KSO_WM_TEMPLATE_INDEX" val="20193666"/>
  <p:tag name="KSO_WM_UNIT_LAYERLEVEL" val="1_1_1"/>
  <p:tag name="KSO_WM_TAG_VERSION" val="1.0"/>
  <p:tag name="KSO_WM_BEAUTIFY_FLAG" val="#wm#"/>
  <p:tag name="KSO_WM_UNIT_FILL_FORE_SCHEMECOLOR_INDEX" val="16"/>
  <p:tag name="KSO_WM_UNIT_FILL_TYPE" val="1"/>
  <p:tag name="KSO_WM_UNIT_LINE_FORE_SCHEMECOLOR_INDEX" val="14"/>
  <p:tag name="KSO_WM_UNIT_LINE_FILL_TYPE" val="2"/>
  <p:tag name="KSO_WM_UNIT_TEXT_FILL_FORE_SCHEMECOLOR_INDEX" val="13"/>
  <p:tag name="KSO_WM_UNIT_TEXT_FILL_TYPE" val="1"/>
</p:tagLst>
</file>

<file path=ppt/tags/tag10.xml><?xml version="1.0" encoding="utf-8"?>
<p:tagLst xmlns:p="http://schemas.openxmlformats.org/presentationml/2006/main">
  <p:tag name="KSO_WM_UNIT_COLOR_SCHEME_SHAPE_ID" val="19"/>
  <p:tag name="KSO_WM_UNIT_COLOR_SCHEME_PARENT_PAGE" val="0_3"/>
  <p:tag name="KSO_WM_UNIT_PRESET_TEXT" val="单击此处添加文本具体内容"/>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3666_3*m_h_f*1_1_1"/>
  <p:tag name="KSO_WM_TEMPLATE_CATEGORY" val="diagram"/>
  <p:tag name="KSO_WM_TEMPLATE_INDEX" val="20193666"/>
  <p:tag name="KSO_WM_UNIT_LAYERLEVEL" val="1_1_1"/>
  <p:tag name="KSO_WM_TAG_VERSION" val="1.0"/>
  <p:tag name="KSO_WM_BEAUTIFY_FLAG" val="#wm#"/>
  <p:tag name="KSO_WM_UNIT_TEXT_FILL_FORE_SCHEMECOLOR_INDEX" val="13"/>
  <p:tag name="KSO_WM_UNIT_TEXT_FILL_TYPE" val="1"/>
</p:tagLst>
</file>

<file path=ppt/tags/tag11.xml><?xml version="1.0" encoding="utf-8"?>
<p:tagLst xmlns:p="http://schemas.openxmlformats.org/presentationml/2006/main">
  <p:tag name="KSO_WM_UNIT_COLOR_SCHEME_SHAPE_ID" val="20"/>
  <p:tag name="KSO_WM_UNIT_COLOR_SCHEME_PARENT_PAGE" val="0_3"/>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3666_3*m_h_a*1_3_1"/>
  <p:tag name="KSO_WM_TEMPLATE_CATEGORY" val="diagram"/>
  <p:tag name="KSO_WM_TEMPLATE_INDEX" val="20193666"/>
  <p:tag name="KSO_WM_UNIT_LAYERLEVEL" val="1_1_1"/>
  <p:tag name="KSO_WM_TAG_VERSION" val="1.0"/>
  <p:tag name="KSO_WM_BEAUTIFY_FLAG" val="#wm#"/>
  <p:tag name="KSO_WM_UNIT_TEXT_FILL_FORE_SCHEMECOLOR_INDEX" val="13"/>
  <p:tag name="KSO_WM_UNIT_TEXT_FILL_TYPE" val="1"/>
</p:tagLst>
</file>

<file path=ppt/tags/tag12.xml><?xml version="1.0" encoding="utf-8"?>
<p:tagLst xmlns:p="http://schemas.openxmlformats.org/presentationml/2006/main">
  <p:tag name="KSO_WM_UNIT_COLOR_SCHEME_SHAPE_ID" val="21"/>
  <p:tag name="KSO_WM_UNIT_COLOR_SCHEME_PARENT_PAGE" val="0_3"/>
  <p:tag name="KSO_WM_UNIT_PRESET_TEXT" val="单击此处添加文本具体内容"/>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93666_3*m_h_f*1_3_1"/>
  <p:tag name="KSO_WM_TEMPLATE_CATEGORY" val="diagram"/>
  <p:tag name="KSO_WM_TEMPLATE_INDEX" val="20193666"/>
  <p:tag name="KSO_WM_UNIT_LAYERLEVEL" val="1_1_1"/>
  <p:tag name="KSO_WM_TAG_VERSION" val="1.0"/>
  <p:tag name="KSO_WM_BEAUTIFY_FLAG" val="#wm#"/>
  <p:tag name="KSO_WM_UNIT_TEXT_FILL_FORE_SCHEMECOLOR_INDEX" val="13"/>
  <p:tag name="KSO_WM_UNIT_TEXT_FILL_TYPE" val="1"/>
</p:tagLst>
</file>

<file path=ppt/tags/tag13.xml><?xml version="1.0" encoding="utf-8"?>
<p:tagLst xmlns:p="http://schemas.openxmlformats.org/presentationml/2006/main">
  <p:tag name="KSO_WM_UNIT_COLOR_SCHEME_SHAPE_ID" val="24"/>
  <p:tag name="KSO_WM_UNIT_COLOR_SCHEME_PARENT_PAGE" val="0_3"/>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3666_3*m_h_a*1_2_1"/>
  <p:tag name="KSO_WM_TEMPLATE_CATEGORY" val="diagram"/>
  <p:tag name="KSO_WM_TEMPLATE_INDEX" val="20193666"/>
  <p:tag name="KSO_WM_UNIT_LAYERLEVEL" val="1_1_1"/>
  <p:tag name="KSO_WM_TAG_VERSION" val="1.0"/>
  <p:tag name="KSO_WM_BEAUTIFY_FLAG" val="#wm#"/>
  <p:tag name="KSO_WM_UNIT_TEXT_FILL_FORE_SCHEMECOLOR_INDEX" val="13"/>
  <p:tag name="KSO_WM_UNIT_TEXT_FILL_TYPE" val="1"/>
</p:tagLst>
</file>

<file path=ppt/tags/tag14.xml><?xml version="1.0" encoding="utf-8"?>
<p:tagLst xmlns:p="http://schemas.openxmlformats.org/presentationml/2006/main">
  <p:tag name="KSO_WM_UNIT_COLOR_SCHEME_SHAPE_ID" val="25"/>
  <p:tag name="KSO_WM_UNIT_COLOR_SCHEME_PARENT_PAGE" val="0_3"/>
  <p:tag name="KSO_WM_UNIT_PRESET_TEXT" val="单击此处添加文本具体内容"/>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93666_3*m_h_f*1_2_1"/>
  <p:tag name="KSO_WM_TEMPLATE_CATEGORY" val="diagram"/>
  <p:tag name="KSO_WM_TEMPLATE_INDEX" val="20193666"/>
  <p:tag name="KSO_WM_UNIT_LAYERLEVEL" val="1_1_1"/>
  <p:tag name="KSO_WM_TAG_VERSION" val="1.0"/>
  <p:tag name="KSO_WM_BEAUTIFY_FLAG" val="#wm#"/>
  <p:tag name="KSO_WM_UNIT_TEXT_FILL_FORE_SCHEMECOLOR_INDEX" val="13"/>
  <p:tag name="KSO_WM_UNIT_TEXT_FILL_TYPE" val="1"/>
</p:tagLst>
</file>

<file path=ppt/tags/tag15.xml><?xml version="1.0" encoding="utf-8"?>
<p:tagLst xmlns:p="http://schemas.openxmlformats.org/presentationml/2006/main">
  <p:tag name="KSO_WM_UNIT_COLOR_SCHEME_SHAPE_ID" val="26"/>
  <p:tag name="KSO_WM_UNIT_COLOR_SCHEME_PARENT_PAGE" val="0_3"/>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93666_3*m_h_a*1_4_1"/>
  <p:tag name="KSO_WM_TEMPLATE_CATEGORY" val="diagram"/>
  <p:tag name="KSO_WM_TEMPLATE_INDEX" val="20193666"/>
  <p:tag name="KSO_WM_UNIT_LAYERLEVEL" val="1_1_1"/>
  <p:tag name="KSO_WM_TAG_VERSION" val="1.0"/>
  <p:tag name="KSO_WM_BEAUTIFY_FLAG" val="#wm#"/>
  <p:tag name="KSO_WM_UNIT_TEXT_FILL_FORE_SCHEMECOLOR_INDEX" val="13"/>
  <p:tag name="KSO_WM_UNIT_TEXT_FILL_TYPE" val="1"/>
</p:tagLst>
</file>

<file path=ppt/tags/tag16.xml><?xml version="1.0" encoding="utf-8"?>
<p:tagLst xmlns:p="http://schemas.openxmlformats.org/presentationml/2006/main">
  <p:tag name="KSO_WM_UNIT_COLOR_SCHEME_SHAPE_ID" val="27"/>
  <p:tag name="KSO_WM_UNIT_COLOR_SCHEME_PARENT_PAGE" val="0_3"/>
  <p:tag name="KSO_WM_UNIT_PRESET_TEXT" val="单击此处添加文本具体内容"/>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93666_3*m_h_f*1_4_1"/>
  <p:tag name="KSO_WM_TEMPLATE_CATEGORY" val="diagram"/>
  <p:tag name="KSO_WM_TEMPLATE_INDEX" val="20193666"/>
  <p:tag name="KSO_WM_UNIT_LAYERLEVEL" val="1_1_1"/>
  <p:tag name="KSO_WM_TAG_VERSION" val="1.0"/>
  <p:tag name="KSO_WM_BEAUTIFY_FLAG" val="#wm#"/>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i*1_1_1"/>
  <p:tag name="KSO_WM_TEMPLATE_CATEGORY" val="diagram"/>
  <p:tag name="KSO_WM_TEMPLATE_INDEX" val="20190517"/>
  <p:tag name="KSO_WM_UNIT_LAYERLEVEL" val="1_1_1"/>
  <p:tag name="KSO_WM_TAG_VERSION" val="1.0"/>
  <p:tag name="KSO_WM_BEAUTIFY_FLAG" val="#wm#"/>
  <p:tag name="KSO_WM_DIAGRAM_GROUP_CODE" val="q1-1"/>
  <p:tag name="KSO_WM_UNIT_TYPE" val="q_h_i"/>
  <p:tag name="KSO_WM_UNIT_INDEX" val="1_1_1"/>
  <p:tag name="KSO_WM_UNIT_FILL_FORE_SCHEMECOLOR_INDEX" val="5"/>
  <p:tag name="KSO_WM_UNIT_FILL_TYPE" val="1"/>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i*1_1_2"/>
  <p:tag name="KSO_WM_TEMPLATE_CATEGORY" val="diagram"/>
  <p:tag name="KSO_WM_TEMPLATE_INDEX" val="20190517"/>
  <p:tag name="KSO_WM_UNIT_LAYERLEVEL" val="1_1_1"/>
  <p:tag name="KSO_WM_TAG_VERSION" val="1.0"/>
  <p:tag name="KSO_WM_BEAUTIFY_FLAG" val="#wm#"/>
  <p:tag name="KSO_WM_DIAGRAM_GROUP_CODE" val="q1-1"/>
  <p:tag name="KSO_WM_UNIT_TYPE" val="q_h_i"/>
  <p:tag name="KSO_WM_UNIT_INDEX" val="1_1_2"/>
  <p:tag name="KSO_WM_UNIT_TEXT_FILL_FORE_SCHEMECOLOR_INDEX" val="14"/>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i*1_2_2"/>
  <p:tag name="KSO_WM_TEMPLATE_CATEGORY" val="diagram"/>
  <p:tag name="KSO_WM_TEMPLATE_INDEX" val="20190517"/>
  <p:tag name="KSO_WM_UNIT_LAYERLEVEL" val="1_1_1"/>
  <p:tag name="KSO_WM_TAG_VERSION" val="1.0"/>
  <p:tag name="KSO_WM_BEAUTIFY_FLAG" val="#wm#"/>
  <p:tag name="KSO_WM_DIAGRAM_GROUP_CODE" val="q1-1"/>
  <p:tag name="KSO_WM_UNIT_TYPE" val="q_h_i"/>
  <p:tag name="KSO_WM_UNIT_INDEX" val="1_2_2"/>
  <p:tag name="KSO_WM_UNIT_FILL_FORE_SCHEMECOLOR_INDEX" val="6"/>
  <p:tag name="KSO_WM_UNIT_FILL_TYPE" val="1"/>
  <p:tag name="KSO_WM_UNIT_TEXT_FILL_FORE_SCHEMECOLOR_INDEX" val="13"/>
  <p:tag name="KSO_WM_UNIT_TEXT_FILL_TYPE" val="1"/>
</p:tagLst>
</file>

<file path=ppt/tags/tag2.xml><?xml version="1.0" encoding="utf-8"?>
<p:tagLst xmlns:p="http://schemas.openxmlformats.org/presentationml/2006/main">
  <p:tag name="KSO_WM_UNIT_COLOR_SCHEME_SHAPE_ID" val="36"/>
  <p:tag name="KSO_WM_UNIT_COLOR_SCHEME_PARENT_PAGE" val="0_3"/>
  <p:tag name="KSO_WM_UNIT_VALUE" val="180*180"/>
  <p:tag name="KSO_WM_UNIT_HIGHLIGHT" val="0"/>
  <p:tag name="KSO_WM_UNIT_COMPATIBLE" val="0"/>
  <p:tag name="KSO_WM_UNIT_DIAGRAM_ISNUMVISUAL" val="0"/>
  <p:tag name="KSO_WM_UNIT_DIAGRAM_ISREFERUNIT" val="0"/>
  <p:tag name="KSO_WM_DIAGRAM_GROUP_CODE" val="m1-1"/>
  <p:tag name="KSO_WM_UNIT_TYPE" val="m_h_x"/>
  <p:tag name="KSO_WM_UNIT_INDEX" val="1_1_1"/>
  <p:tag name="KSO_WM_UNIT_ID" val="diagram20193666_3*m_h_x*1_1_1"/>
  <p:tag name="KSO_WM_TEMPLATE_CATEGORY" val="diagram"/>
  <p:tag name="KSO_WM_TEMPLATE_INDEX" val="20193666"/>
  <p:tag name="KSO_WM_UNIT_LAYERLEVEL" val="1_1_1"/>
  <p:tag name="KSO_WM_TAG_VERSION" val="1.0"/>
  <p:tag name="KSO_WM_BEAUTIFY_FLAG" val="#wm#"/>
  <p:tag name="KSO_WM_UNIT_FILL_FORE_SCHEMECOLOR_INDEX" val="16"/>
  <p:tag name="KSO_WM_UNIT_FILL_TYPE" val="1"/>
  <p:tag name="KSO_WM_UNIT_TEXT_FILL_FORE_SCHEMECOLOR_INDEX" val="13"/>
  <p:tag name="KSO_WM_UNIT_TEXT_FILL_TYPE"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i*1_2_1"/>
  <p:tag name="KSO_WM_TEMPLATE_CATEGORY" val="diagram"/>
  <p:tag name="KSO_WM_TEMPLATE_INDEX" val="20190517"/>
  <p:tag name="KSO_WM_UNIT_LAYERLEVEL" val="1_1_1"/>
  <p:tag name="KSO_WM_TAG_VERSION" val="1.0"/>
  <p:tag name="KSO_WM_BEAUTIFY_FLAG" val="#wm#"/>
  <p:tag name="KSO_WM_DIAGRAM_GROUP_CODE" val="q1-1"/>
  <p:tag name="KSO_WM_UNIT_TYPE" val="q_h_i"/>
  <p:tag name="KSO_WM_UNIT_INDEX" val="1_2_1"/>
  <p:tag name="KSO_WM_UNIT_TEXT_FILL_FORE_SCHEMECOLOR_INDEX" val="14"/>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i*1_3_2"/>
  <p:tag name="KSO_WM_TEMPLATE_CATEGORY" val="diagram"/>
  <p:tag name="KSO_WM_TEMPLATE_INDEX" val="20190517"/>
  <p:tag name="KSO_WM_UNIT_LAYERLEVEL" val="1_1_1"/>
  <p:tag name="KSO_WM_TAG_VERSION" val="1.0"/>
  <p:tag name="KSO_WM_BEAUTIFY_FLAG" val="#wm#"/>
  <p:tag name="KSO_WM_DIAGRAM_GROUP_CODE" val="q1-1"/>
  <p:tag name="KSO_WM_UNIT_TYPE" val="q_h_i"/>
  <p:tag name="KSO_WM_UNIT_INDEX" val="1_3_2"/>
  <p:tag name="KSO_WM_UNIT_FILL_FORE_SCHEMECOLOR_INDEX" val="7"/>
  <p:tag name="KSO_WM_UNIT_FILL_TYPE" val="1"/>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i*1_3_1"/>
  <p:tag name="KSO_WM_TEMPLATE_CATEGORY" val="diagram"/>
  <p:tag name="KSO_WM_TEMPLATE_INDEX" val="20190517"/>
  <p:tag name="KSO_WM_UNIT_LAYERLEVEL" val="1_1_1"/>
  <p:tag name="KSO_WM_TAG_VERSION" val="1.0"/>
  <p:tag name="KSO_WM_BEAUTIFY_FLAG" val="#wm#"/>
  <p:tag name="KSO_WM_DIAGRAM_GROUP_CODE" val="q1-1"/>
  <p:tag name="KSO_WM_UNIT_TYPE" val="q_h_i"/>
  <p:tag name="KSO_WM_UNIT_INDEX" val="1_3_1"/>
  <p:tag name="KSO_WM_UNIT_TEXT_FILL_FORE_SCHEMECOLOR_INDEX" val="14"/>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i*1_4_1"/>
  <p:tag name="KSO_WM_TEMPLATE_CATEGORY" val="diagram"/>
  <p:tag name="KSO_WM_TEMPLATE_INDEX" val="20190517"/>
  <p:tag name="KSO_WM_UNIT_LAYERLEVEL" val="1_1_1"/>
  <p:tag name="KSO_WM_TAG_VERSION" val="1.0"/>
  <p:tag name="KSO_WM_BEAUTIFY_FLAG" val="#wm#"/>
  <p:tag name="KSO_WM_DIAGRAM_GROUP_CODE" val="q1-1"/>
  <p:tag name="KSO_WM_UNIT_TYPE" val="q_h_i"/>
  <p:tag name="KSO_WM_UNIT_INDEX" val="1_4_1"/>
  <p:tag name="KSO_WM_UNIT_FILL_FORE_SCHEMECOLOR_INDEX" val="8"/>
  <p:tag name="KSO_WM_UNIT_FILL_TYPE" val="1"/>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i*1_4_2"/>
  <p:tag name="KSO_WM_TEMPLATE_CATEGORY" val="diagram"/>
  <p:tag name="KSO_WM_TEMPLATE_INDEX" val="20190517"/>
  <p:tag name="KSO_WM_UNIT_LAYERLEVEL" val="1_1_1"/>
  <p:tag name="KSO_WM_TAG_VERSION" val="1.0"/>
  <p:tag name="KSO_WM_BEAUTIFY_FLAG" val="#wm#"/>
  <p:tag name="KSO_WM_DIAGRAM_GROUP_CODE" val="q1-1"/>
  <p:tag name="KSO_WM_UNIT_TYPE" val="q_h_i"/>
  <p:tag name="KSO_WM_UNIT_INDEX" val="1_4_2"/>
  <p:tag name="KSO_WM_UNIT_TEXT_FILL_FORE_SCHEMECOLOR_INDEX" val="14"/>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i*1_5_1"/>
  <p:tag name="KSO_WM_TEMPLATE_CATEGORY" val="diagram"/>
  <p:tag name="KSO_WM_TEMPLATE_INDEX" val="20190517"/>
  <p:tag name="KSO_WM_UNIT_LAYERLEVEL" val="1_1_1"/>
  <p:tag name="KSO_WM_TAG_VERSION" val="1.0"/>
  <p:tag name="KSO_WM_BEAUTIFY_FLAG" val="#wm#"/>
  <p:tag name="KSO_WM_DIAGRAM_GROUP_CODE" val="q1-1"/>
  <p:tag name="KSO_WM_UNIT_TYPE" val="q_h_i"/>
  <p:tag name="KSO_WM_UNIT_INDEX" val="1_5_1"/>
  <p:tag name="KSO_WM_UNIT_FILL_FORE_SCHEMECOLOR_INDEX" val="9"/>
  <p:tag name="KSO_WM_UNIT_FILL_TYPE" val="1"/>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i*1_5_2"/>
  <p:tag name="KSO_WM_TEMPLATE_CATEGORY" val="diagram"/>
  <p:tag name="KSO_WM_TEMPLATE_INDEX" val="20190517"/>
  <p:tag name="KSO_WM_UNIT_LAYERLEVEL" val="1_1_1"/>
  <p:tag name="KSO_WM_TAG_VERSION" val="1.0"/>
  <p:tag name="KSO_WM_BEAUTIFY_FLAG" val="#wm#"/>
  <p:tag name="KSO_WM_DIAGRAM_GROUP_CODE" val="q1-1"/>
  <p:tag name="KSO_WM_UNIT_TYPE" val="q_h_i"/>
  <p:tag name="KSO_WM_UNIT_INDEX" val="1_5_2"/>
  <p:tag name="KSO_WM_UNIT_TEXT_FILL_FORE_SCHEMECOLOR_INDEX" val="14"/>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i*1_1"/>
  <p:tag name="KSO_WM_TEMPLATE_CATEGORY" val="diagram"/>
  <p:tag name="KSO_WM_TEMPLATE_INDEX" val="20190517"/>
  <p:tag name="KSO_WM_UNIT_LAYERLEVEL" val="1_1"/>
  <p:tag name="KSO_WM_TAG_VERSION" val="1.0"/>
  <p:tag name="KSO_WM_BEAUTIFY_FLAG" val="#wm#"/>
  <p:tag name="KSO_WM_DIAGRAM_GROUP_CODE" val="q1-1"/>
  <p:tag name="KSO_WM_UNIT_TYPE" val="q_i"/>
  <p:tag name="KSO_WM_UNIT_INDEX" val="1_1"/>
  <p:tag name="KSO_WM_UNIT_FILL_FORE_SCHEMECOLOR_INDEX" val="14"/>
  <p:tag name="KSO_WM_UNIT_FILL_TYPE" val="1"/>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i*1_2"/>
  <p:tag name="KSO_WM_TEMPLATE_CATEGORY" val="diagram"/>
  <p:tag name="KSO_WM_TEMPLATE_INDEX" val="20190517"/>
  <p:tag name="KSO_WM_UNIT_LAYERLEVEL" val="1_1"/>
  <p:tag name="KSO_WM_TAG_VERSION" val="1.0"/>
  <p:tag name="KSO_WM_BEAUTIFY_FLAG" val="#wm#"/>
  <p:tag name="KSO_WM_DIAGRAM_GROUP_CODE" val="q1-1"/>
  <p:tag name="KSO_WM_UNIT_TYPE" val="q_i"/>
  <p:tag name="KSO_WM_UNIT_INDEX" val="1_2"/>
  <p:tag name="KSO_WM_UNIT_FILL_FORE_SCHEMECOLOR_INDEX" val="14"/>
  <p:tag name="KSO_WM_UNIT_FILL_TYPE" val="1"/>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i*1_3"/>
  <p:tag name="KSO_WM_TEMPLATE_CATEGORY" val="diagram"/>
  <p:tag name="KSO_WM_TEMPLATE_INDEX" val="20190517"/>
  <p:tag name="KSO_WM_UNIT_LAYERLEVEL" val="1_1"/>
  <p:tag name="KSO_WM_TAG_VERSION" val="1.0"/>
  <p:tag name="KSO_WM_BEAUTIFY_FLAG" val="#wm#"/>
  <p:tag name="KSO_WM_DIAGRAM_GROUP_CODE" val="q1-1"/>
  <p:tag name="KSO_WM_UNIT_TYPE" val="q_i"/>
  <p:tag name="KSO_WM_UNIT_INDEX" val="1_3"/>
  <p:tag name="KSO_WM_UNIT_FILL_FORE_SCHEMECOLOR_INDEX" val="14"/>
  <p:tag name="KSO_WM_UNIT_FILL_TYPE" val="1"/>
  <p:tag name="KSO_WM_UNIT_TEXT_FILL_FORE_SCHEMECOLOR_INDEX" val="2"/>
  <p:tag name="KSO_WM_UNIT_TEXT_FILL_TYPE" val="1"/>
</p:tagLst>
</file>

<file path=ppt/tags/tag3.xml><?xml version="1.0" encoding="utf-8"?>
<p:tagLst xmlns:p="http://schemas.openxmlformats.org/presentationml/2006/main">
  <p:tag name="KSO_WM_UNIT_COLOR_SCHEME_SHAPE_ID" val="31"/>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3666_3*m_h_i*1_3_2"/>
  <p:tag name="KSO_WM_TEMPLATE_CATEGORY" val="diagram"/>
  <p:tag name="KSO_WM_TEMPLATE_INDEX" val="20193666"/>
  <p:tag name="KSO_WM_UNIT_LAYERLEVEL" val="1_1_1"/>
  <p:tag name="KSO_WM_TAG_VERSION" val="1.0"/>
  <p:tag name="KSO_WM_BEAUTIFY_FLAG" val="#wm#"/>
  <p:tag name="KSO_WM_UNIT_FILL_FORE_SCHEMECOLOR_INDEX" val="16"/>
  <p:tag name="KSO_WM_UNIT_FILL_TYPE" val="1"/>
  <p:tag name="KSO_WM_UNIT_LINE_FORE_SCHEMECOLOR_INDEX" val="14"/>
  <p:tag name="KSO_WM_UNIT_LINE_FILL_TYPE" val="2"/>
  <p:tag name="KSO_WM_UNIT_TEXT_FILL_FORE_SCHEMECOLOR_INDEX" val="13"/>
  <p:tag name="KSO_WM_UNIT_TEXT_FILL_TYPE"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i*1_4"/>
  <p:tag name="KSO_WM_TEMPLATE_CATEGORY" val="diagram"/>
  <p:tag name="KSO_WM_TEMPLATE_INDEX" val="20190517"/>
  <p:tag name="KSO_WM_UNIT_LAYERLEVEL" val="1_1"/>
  <p:tag name="KSO_WM_TAG_VERSION" val="1.0"/>
  <p:tag name="KSO_WM_BEAUTIFY_FLAG" val="#wm#"/>
  <p:tag name="KSO_WM_DIAGRAM_GROUP_CODE" val="q1-1"/>
  <p:tag name="KSO_WM_UNIT_TYPE" val="q_i"/>
  <p:tag name="KSO_WM_UNIT_INDEX" val="1_4"/>
  <p:tag name="KSO_WM_UNIT_FILL_FORE_SCHEMECOLOR_INDEX" val="14"/>
  <p:tag name="KSO_WM_UNIT_FILL_TYPE" val="1"/>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f*1_4_1"/>
  <p:tag name="KSO_WM_TEMPLATE_CATEGORY" val="diagram"/>
  <p:tag name="KSO_WM_TEMPLATE_INDEX" val="20190517"/>
  <p:tag name="KSO_WM_UNIT_LAYERLEVEL" val="1_1_1"/>
  <p:tag name="KSO_WM_TAG_VERSION" val="1.0"/>
  <p:tag name="KSO_WM_BEAUTIFY_FLAG" val="#wm#"/>
  <p:tag name="KSO_WM_UNIT_PRESET_TEXT" val="单击此处添加文本具体内容"/>
  <p:tag name="KSO_WM_UNIT_NOCLEAR" val="0"/>
  <p:tag name="KSO_WM_UNIT_VALUE" val="28"/>
  <p:tag name="KSO_WM_DIAGRAM_GROUP_CODE" val="q1-1"/>
  <p:tag name="KSO_WM_UNIT_TYPE" val="q_h_f"/>
  <p:tag name="KSO_WM_UNIT_INDEX" val="1_4_1"/>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f*1_1_1"/>
  <p:tag name="KSO_WM_TEMPLATE_CATEGORY" val="diagram"/>
  <p:tag name="KSO_WM_TEMPLATE_INDEX" val="20190517"/>
  <p:tag name="KSO_WM_UNIT_LAYERLEVEL" val="1_1_1"/>
  <p:tag name="KSO_WM_TAG_VERSION" val="1.0"/>
  <p:tag name="KSO_WM_BEAUTIFY_FLAG" val="#wm#"/>
  <p:tag name="KSO_WM_UNIT_PRESET_TEXT" val="单击此处添加文本具体内容"/>
  <p:tag name="KSO_WM_UNIT_NOCLEAR" val="0"/>
  <p:tag name="KSO_WM_UNIT_VALUE" val="28"/>
  <p:tag name="KSO_WM_DIAGRAM_GROUP_CODE" val="q1-1"/>
  <p:tag name="KSO_WM_UNIT_TYPE" val="q_h_f"/>
  <p:tag name="KSO_WM_UNIT_INDEX" val="1_1_1"/>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a*1_1_1"/>
  <p:tag name="KSO_WM_TEMPLATE_CATEGORY" val="diagram"/>
  <p:tag name="KSO_WM_TEMPLATE_INDEX" val="20190517"/>
  <p:tag name="KSO_WM_UNIT_LAYERLEVEL" val="1_1_1"/>
  <p:tag name="KSO_WM_TAG_VERSION" val="1.0"/>
  <p:tag name="KSO_WM_BEAUTIFY_FLAG" val="#wm#"/>
  <p:tag name="KSO_WM_UNIT_ISCONTENTSTITLE" val="0"/>
  <p:tag name="KSO_WM_UNIT_PRESET_TEXT" val="添加标题"/>
  <p:tag name="KSO_WM_UNIT_NOCLEAR" val="0"/>
  <p:tag name="KSO_WM_UNIT_VALUE" val="11"/>
  <p:tag name="KSO_WM_DIAGRAM_GROUP_CODE" val="q1-1"/>
  <p:tag name="KSO_WM_UNIT_TYPE" val="q_h_a"/>
  <p:tag name="KSO_WM_UNIT_INDEX" val="1_1_1"/>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f*1_3_1"/>
  <p:tag name="KSO_WM_TEMPLATE_CATEGORY" val="diagram"/>
  <p:tag name="KSO_WM_TEMPLATE_INDEX" val="20190517"/>
  <p:tag name="KSO_WM_UNIT_LAYERLEVEL" val="1_1_1"/>
  <p:tag name="KSO_WM_TAG_VERSION" val="1.0"/>
  <p:tag name="KSO_WM_BEAUTIFY_FLAG" val="#wm#"/>
  <p:tag name="KSO_WM_UNIT_PRESET_TEXT" val="单击此处添加文本具体内容"/>
  <p:tag name="KSO_WM_UNIT_NOCLEAR" val="0"/>
  <p:tag name="KSO_WM_UNIT_VALUE" val="28"/>
  <p:tag name="KSO_WM_DIAGRAM_GROUP_CODE" val="q1-1"/>
  <p:tag name="KSO_WM_UNIT_TYPE" val="q_h_f"/>
  <p:tag name="KSO_WM_UNIT_INDEX" val="1_3_1"/>
  <p:tag name="KSO_WM_UNIT_TEXT_FILL_FORE_SCHEMECOLOR_INDEX" val="13"/>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a*1_3_1"/>
  <p:tag name="KSO_WM_TEMPLATE_CATEGORY" val="diagram"/>
  <p:tag name="KSO_WM_TEMPLATE_INDEX" val="20190517"/>
  <p:tag name="KSO_WM_UNIT_LAYERLEVEL" val="1_1_1"/>
  <p:tag name="KSO_WM_TAG_VERSION" val="1.0"/>
  <p:tag name="KSO_WM_BEAUTIFY_FLAG" val="#wm#"/>
  <p:tag name="KSO_WM_UNIT_ISCONTENTSTITLE" val="0"/>
  <p:tag name="KSO_WM_UNIT_PRESET_TEXT" val="添加标题"/>
  <p:tag name="KSO_WM_UNIT_NOCLEAR" val="0"/>
  <p:tag name="KSO_WM_UNIT_VALUE" val="11"/>
  <p:tag name="KSO_WM_DIAGRAM_GROUP_CODE" val="q1-1"/>
  <p:tag name="KSO_WM_UNIT_TYPE" val="q_h_a"/>
  <p:tag name="KSO_WM_UNIT_INDEX" val="1_3_1"/>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f*1_2_1"/>
  <p:tag name="KSO_WM_TEMPLATE_CATEGORY" val="diagram"/>
  <p:tag name="KSO_WM_TEMPLATE_INDEX" val="20190517"/>
  <p:tag name="KSO_WM_UNIT_LAYERLEVEL" val="1_1_1"/>
  <p:tag name="KSO_WM_TAG_VERSION" val="1.0"/>
  <p:tag name="KSO_WM_BEAUTIFY_FLAG" val="#wm#"/>
  <p:tag name="KSO_WM_UNIT_PRESET_TEXT" val="单击此处添加文本具体内容"/>
  <p:tag name="KSO_WM_UNIT_NOCLEAR" val="0"/>
  <p:tag name="KSO_WM_UNIT_VALUE" val="28"/>
  <p:tag name="KSO_WM_DIAGRAM_GROUP_CODE" val="q1-1"/>
  <p:tag name="KSO_WM_UNIT_TYPE" val="q_h_f"/>
  <p:tag name="KSO_WM_UNIT_INDEX" val="1_2_1"/>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0517_3*q_h_f*1_2_1"/>
  <p:tag name="KSO_WM_TEMPLATE_CATEGORY" val="diagram"/>
  <p:tag name="KSO_WM_TEMPLATE_INDEX" val="20190517"/>
  <p:tag name="KSO_WM_UNIT_LAYERLEVEL" val="1_1_1"/>
  <p:tag name="KSO_WM_TAG_VERSION" val="1.0"/>
  <p:tag name="KSO_WM_BEAUTIFY_FLAG" val="#wm#"/>
  <p:tag name="KSO_WM_UNIT_PRESET_TEXT" val="单击此处添加文本具体内容"/>
  <p:tag name="KSO_WM_UNIT_NOCLEAR" val="0"/>
  <p:tag name="KSO_WM_UNIT_VALUE" val="28"/>
  <p:tag name="KSO_WM_DIAGRAM_GROUP_CODE" val="q1-1"/>
  <p:tag name="KSO_WM_UNIT_TYPE" val="q_h_f"/>
  <p:tag name="KSO_WM_UNIT_INDEX" val="1_2_1"/>
  <p:tag name="KSO_WM_UNIT_TEXT_FILL_FORE_SCHEMECOLOR_INDEX" val="13"/>
  <p:tag name="KSO_WM_UNIT_TEXT_FILL_TYPE" val="1"/>
</p:tagLst>
</file>

<file path=ppt/tags/tag38.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1"/>
  <p:tag name="KSO_WM_UNIT_ID" val="diagram789_2*n_i*1_1"/>
  <p:tag name="KSO_WM_UNIT_CLEAR" val="1"/>
  <p:tag name="KSO_WM_UNIT_LAYERLEVEL" val="1_1"/>
  <p:tag name="KSO_WM_DIAGRAM_GROUP_CODE" val="n1-1"/>
</p:tagLst>
</file>

<file path=ppt/tags/tag39.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2"/>
  <p:tag name="KSO_WM_UNIT_ID" val="diagram789_2*n_i*1_2"/>
  <p:tag name="KSO_WM_UNIT_CLEAR" val="1"/>
  <p:tag name="KSO_WM_UNIT_LAYERLEVEL" val="1_1"/>
  <p:tag name="KSO_WM_DIAGRAM_GROUP_CODE" val="n1-1"/>
</p:tagLst>
</file>

<file path=ppt/tags/tag4.xml><?xml version="1.0" encoding="utf-8"?>
<p:tagLst xmlns:p="http://schemas.openxmlformats.org/presentationml/2006/main">
  <p:tag name="KSO_WM_UNIT_COLOR_SCHEME_SHAPE_ID" val="35"/>
  <p:tag name="KSO_WM_UNIT_COLOR_SCHEME_PARENT_PAGE" val="0_3"/>
  <p:tag name="KSO_WM_UNIT_VALUE" val="180*180"/>
  <p:tag name="KSO_WM_UNIT_HIGHLIGHT" val="0"/>
  <p:tag name="KSO_WM_UNIT_COMPATIBLE" val="0"/>
  <p:tag name="KSO_WM_UNIT_DIAGRAM_ISNUMVISUAL" val="0"/>
  <p:tag name="KSO_WM_UNIT_DIAGRAM_ISREFERUNIT" val="0"/>
  <p:tag name="KSO_WM_DIAGRAM_GROUP_CODE" val="m1-1"/>
  <p:tag name="KSO_WM_UNIT_TYPE" val="m_h_x"/>
  <p:tag name="KSO_WM_UNIT_INDEX" val="1_3_1"/>
  <p:tag name="KSO_WM_UNIT_ID" val="diagram20193666_3*m_h_x*1_3_1"/>
  <p:tag name="KSO_WM_TEMPLATE_CATEGORY" val="diagram"/>
  <p:tag name="KSO_WM_TEMPLATE_INDEX" val="20193666"/>
  <p:tag name="KSO_WM_UNIT_LAYERLEVEL" val="1_1_1"/>
  <p:tag name="KSO_WM_TAG_VERSION" val="1.0"/>
  <p:tag name="KSO_WM_BEAUTIFY_FLAG" val="#wm#"/>
  <p:tag name="KSO_WM_UNIT_FILL_FORE_SCHEMECOLOR_INDEX" val="16"/>
  <p:tag name="KSO_WM_UNIT_FILL_TYPE" val="1"/>
  <p:tag name="KSO_WM_UNIT_TEXT_FILL_FORE_SCHEMECOLOR_INDEX" val="13"/>
  <p:tag name="KSO_WM_UNIT_TEXT_FILL_TYPE" val="1"/>
</p:tagLst>
</file>

<file path=ppt/tags/tag40.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3"/>
  <p:tag name="KSO_WM_UNIT_ID" val="diagram789_2*n_i*1_3"/>
  <p:tag name="KSO_WM_UNIT_CLEAR" val="1"/>
  <p:tag name="KSO_WM_UNIT_LAYERLEVEL" val="1_1"/>
  <p:tag name="KSO_WM_DIAGRAM_GROUP_CODE" val="n1-1"/>
</p:tagLst>
</file>

<file path=ppt/tags/tag41.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4"/>
  <p:tag name="KSO_WM_UNIT_ID" val="diagram789_2*n_i*1_4"/>
  <p:tag name="KSO_WM_UNIT_CLEAR" val="1"/>
  <p:tag name="KSO_WM_UNIT_LAYERLEVEL" val="1_1"/>
  <p:tag name="KSO_WM_DIAGRAM_GROUP_CODE" val="n1-1"/>
</p:tagLst>
</file>

<file path=ppt/tags/tag42.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5"/>
  <p:tag name="KSO_WM_UNIT_ID" val="diagram789_2*n_i*1_5"/>
  <p:tag name="KSO_WM_UNIT_CLEAR" val="1"/>
  <p:tag name="KSO_WM_UNIT_LAYERLEVEL" val="1_1"/>
  <p:tag name="KSO_WM_DIAGRAM_GROUP_CODE" val="n1-1"/>
</p:tagLst>
</file>

<file path=ppt/tags/tag43.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6"/>
  <p:tag name="KSO_WM_UNIT_ID" val="diagram789_2*n_i*1_6"/>
  <p:tag name="KSO_WM_UNIT_CLEAR" val="1"/>
  <p:tag name="KSO_WM_UNIT_LAYERLEVEL" val="1_1"/>
  <p:tag name="KSO_WM_DIAGRAM_GROUP_CODE" val="n1-1"/>
</p:tagLst>
</file>

<file path=ppt/tags/tag44.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1_1"/>
  <p:tag name="KSO_WM_UNIT_ID" val="diagram789_2*n_h_f*1_1_1"/>
  <p:tag name="KSO_WM_UNIT_CLEAR" val="1"/>
  <p:tag name="KSO_WM_UNIT_LAYERLEVEL" val="1_1_1"/>
  <p:tag name="KSO_WM_UNIT_VALUE" val="54"/>
  <p:tag name="KSO_WM_UNIT_HIGHLIGHT" val="0"/>
  <p:tag name="KSO_WM_UNIT_COMPATIBLE" val="0"/>
  <p:tag name="KSO_WM_UNIT_PRESET_TEXT_INDEX" val="4"/>
  <p:tag name="KSO_WM_UNIT_PRESET_TEXT_LEN" val="26"/>
  <p:tag name="KSO_WM_DIAGRAM_GROUP_CODE" val="n1-1"/>
</p:tagLst>
</file>

<file path=ppt/tags/tag45.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2_3"/>
  <p:tag name="KSO_WM_UNIT_ID" val="diagram789_2*n_h_f*1_2_3"/>
  <p:tag name="KSO_WM_UNIT_CLEAR" val="1"/>
  <p:tag name="KSO_WM_UNIT_LAYERLEVEL" val="1_1_1"/>
  <p:tag name="KSO_WM_UNIT_VALUE" val="30"/>
  <p:tag name="KSO_WM_UNIT_HIGHLIGHT" val="0"/>
  <p:tag name="KSO_WM_UNIT_COMPATIBLE" val="0"/>
  <p:tag name="KSO_WM_DIAGRAM_GROUP_CODE" val="n1-1"/>
  <p:tag name="KSO_WM_UNIT_PRESET_TEXT" val="LOREM"/>
  <p:tag name="KSO_WM_UNIT_FILL_FORE_SCHEMECOLOR_INDEX" val="7"/>
  <p:tag name="KSO_WM_UNIT_FILL_TYPE" val="1"/>
</p:tagLst>
</file>

<file path=ppt/tags/tag46.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2_2"/>
  <p:tag name="KSO_WM_UNIT_ID" val="diagram789_2*n_h_f*1_2_2"/>
  <p:tag name="KSO_WM_UNIT_CLEAR" val="1"/>
  <p:tag name="KSO_WM_UNIT_LAYERLEVEL" val="1_1_1"/>
  <p:tag name="KSO_WM_UNIT_VALUE" val="25"/>
  <p:tag name="KSO_WM_UNIT_HIGHLIGHT" val="0"/>
  <p:tag name="KSO_WM_UNIT_COMPATIBLE" val="0"/>
  <p:tag name="KSO_WM_DIAGRAM_GROUP_CODE" val="n1-1"/>
  <p:tag name="KSO_WM_UNIT_PRESET_TEXT" val="LOREM"/>
  <p:tag name="KSO_WM_UNIT_FILL_FORE_SCHEMECOLOR_INDEX" val="6"/>
  <p:tag name="KSO_WM_UNIT_FILL_TYPE" val="1"/>
</p:tagLst>
</file>

<file path=ppt/tags/tag47.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2_1"/>
  <p:tag name="KSO_WM_UNIT_ID" val="diagram789_2*n_h_f*1_2_1"/>
  <p:tag name="KSO_WM_UNIT_CLEAR" val="1"/>
  <p:tag name="KSO_WM_UNIT_LAYERLEVEL" val="1_1_1"/>
  <p:tag name="KSO_WM_UNIT_VALUE" val="20"/>
  <p:tag name="KSO_WM_UNIT_HIGHLIGHT" val="0"/>
  <p:tag name="KSO_WM_UNIT_COMPATIBLE" val="0"/>
  <p:tag name="KSO_WM_DIAGRAM_GROUP_CODE" val="n1-1"/>
  <p:tag name="KSO_WM_UNIT_PRESET_TEXT" val="LOREM"/>
  <p:tag name="KSO_WM_UNIT_FILL_FORE_SCHEMECOLOR_INDEX" val="5"/>
  <p:tag name="KSO_WM_UNIT_FILL_TYPE" val="1"/>
</p:tagLst>
</file>

<file path=ppt/tags/tag48.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2_4"/>
  <p:tag name="KSO_WM_UNIT_ID" val="diagram789_2*n_h_f*1_2_4"/>
  <p:tag name="KSO_WM_UNIT_CLEAR" val="1"/>
  <p:tag name="KSO_WM_UNIT_LAYERLEVEL" val="1_1_1"/>
  <p:tag name="KSO_WM_UNIT_VALUE" val="25"/>
  <p:tag name="KSO_WM_UNIT_HIGHLIGHT" val="0"/>
  <p:tag name="KSO_WM_UNIT_COMPATIBLE" val="0"/>
  <p:tag name="KSO_WM_DIAGRAM_GROUP_CODE" val="n1-1"/>
  <p:tag name="KSO_WM_UNIT_PRESET_TEXT" val="LOREM"/>
  <p:tag name="KSO_WM_UNIT_FILL_FORE_SCHEMECOLOR_INDEX" val="5"/>
  <p:tag name="KSO_WM_UNIT_FILL_TYPE" val="1"/>
</p:tagLst>
</file>

<file path=ppt/tags/tag49.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2_5"/>
  <p:tag name="KSO_WM_UNIT_ID" val="diagram789_2*n_h_f*1_2_5"/>
  <p:tag name="KSO_WM_UNIT_CLEAR" val="1"/>
  <p:tag name="KSO_WM_UNIT_LAYERLEVEL" val="1_1_1"/>
  <p:tag name="KSO_WM_UNIT_VALUE" val="20"/>
  <p:tag name="KSO_WM_UNIT_HIGHLIGHT" val="0"/>
  <p:tag name="KSO_WM_UNIT_COMPATIBLE" val="0"/>
  <p:tag name="KSO_WM_DIAGRAM_GROUP_CODE" val="n1-1"/>
  <p:tag name="KSO_WM_UNIT_PRESET_TEXT" val="LOREM"/>
  <p:tag name="KSO_WM_UNIT_FILL_FORE_SCHEMECOLOR_INDEX" val="6"/>
  <p:tag name="KSO_WM_UNIT_FILL_TYPE" val="1"/>
</p:tagLst>
</file>

<file path=ppt/tags/tag5.xml><?xml version="1.0" encoding="utf-8"?>
<p:tagLst xmlns:p="http://schemas.openxmlformats.org/presentationml/2006/main">
  <p:tag name="KSO_WM_UNIT_COLOR_SCHEME_SHAPE_ID" val="32"/>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3666_3*m_h_i*1_2_2"/>
  <p:tag name="KSO_WM_TEMPLATE_CATEGORY" val="diagram"/>
  <p:tag name="KSO_WM_TEMPLATE_INDEX" val="20193666"/>
  <p:tag name="KSO_WM_UNIT_LAYERLEVEL" val="1_1_1"/>
  <p:tag name="KSO_WM_TAG_VERSION" val="1.0"/>
  <p:tag name="KSO_WM_BEAUTIFY_FLAG" val="#wm#"/>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50.xml><?xml version="1.0" encoding="utf-8"?>
<p:tagLst xmlns:p="http://schemas.openxmlformats.org/presentationml/2006/main">
  <p:tag name="KSO_WM_UNIT_PLACING_PICTURE_USER_VIEWPORT" val="{&quot;height&quot;:6743,&quot;width&quot;:15840}"/>
</p:tagLst>
</file>

<file path=ppt/tags/tag51.xml><?xml version="1.0" encoding="utf-8"?>
<p:tagLst xmlns:p="http://schemas.openxmlformats.org/presentationml/2006/main">
  <p:tag name="KSO_WM_UNIT_PLACING_PICTURE_USER_VIEWPORT" val="{&quot;height&quot;:5580,&quot;width&quot;:8520}"/>
</p:tagLst>
</file>

<file path=ppt/tags/tag52.xml><?xml version="1.0" encoding="utf-8"?>
<p:tagLst xmlns:p="http://schemas.openxmlformats.org/presentationml/2006/main">
  <p:tag name="[PLUGINVER]" val="10"/>
</p:tagLst>
</file>

<file path=ppt/tags/tag6.xml><?xml version="1.0" encoding="utf-8"?>
<p:tagLst xmlns:p="http://schemas.openxmlformats.org/presentationml/2006/main">
  <p:tag name="KSO_WM_UNIT_COLOR_SCHEME_SHAPE_ID" val="37"/>
  <p:tag name="KSO_WM_UNIT_COLOR_SCHEME_PARENT_PAGE" val="0_3"/>
  <p:tag name="KSO_WM_UNIT_VALUE" val="180*180"/>
  <p:tag name="KSO_WM_UNIT_HIGHLIGHT" val="0"/>
  <p:tag name="KSO_WM_UNIT_COMPATIBLE" val="0"/>
  <p:tag name="KSO_WM_UNIT_DIAGRAM_ISNUMVISUAL" val="0"/>
  <p:tag name="KSO_WM_UNIT_DIAGRAM_ISREFERUNIT" val="0"/>
  <p:tag name="KSO_WM_DIAGRAM_GROUP_CODE" val="m1-1"/>
  <p:tag name="KSO_WM_UNIT_TYPE" val="m_h_x"/>
  <p:tag name="KSO_WM_UNIT_INDEX" val="1_2_1"/>
  <p:tag name="KSO_WM_UNIT_ID" val="diagram20193666_3*m_h_x*1_2_1"/>
  <p:tag name="KSO_WM_TEMPLATE_CATEGORY" val="diagram"/>
  <p:tag name="KSO_WM_TEMPLATE_INDEX" val="20193666"/>
  <p:tag name="KSO_WM_UNIT_LAYERLEVEL" val="1_1_1"/>
  <p:tag name="KSO_WM_TAG_VERSION" val="1.0"/>
  <p:tag name="KSO_WM_BEAUTIFY_FLAG" val="#wm#"/>
  <p:tag name="KSO_WM_UNIT_FILL_FORE_SCHEMECOLOR_INDEX" val="16"/>
  <p:tag name="KSO_WM_UNIT_FILL_TYPE" val="1"/>
  <p:tag name="KSO_WM_UNIT_TEXT_FILL_FORE_SCHEMECOLOR_INDEX" val="13"/>
  <p:tag name="KSO_WM_UNIT_TEXT_FILL_TYPE" val="1"/>
</p:tagLst>
</file>

<file path=ppt/tags/tag7.xml><?xml version="1.0" encoding="utf-8"?>
<p:tagLst xmlns:p="http://schemas.openxmlformats.org/presentationml/2006/main">
  <p:tag name="KSO_WM_UNIT_COLOR_SCHEME_SHAPE_ID" val="30"/>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3666_3*m_h_i*1_4_2"/>
  <p:tag name="KSO_WM_TEMPLATE_CATEGORY" val="diagram"/>
  <p:tag name="KSO_WM_TEMPLATE_INDEX" val="20193666"/>
  <p:tag name="KSO_WM_UNIT_LAYERLEVEL" val="1_1_1"/>
  <p:tag name="KSO_WM_TAG_VERSION" val="1.0"/>
  <p:tag name="KSO_WM_BEAUTIFY_FLAG" val="#wm#"/>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8.xml><?xml version="1.0" encoding="utf-8"?>
<p:tagLst xmlns:p="http://schemas.openxmlformats.org/presentationml/2006/main">
  <p:tag name="KSO_WM_UNIT_COLOR_SCHEME_SHAPE_ID" val="34"/>
  <p:tag name="KSO_WM_UNIT_COLOR_SCHEME_PARENT_PAGE" val="0_3"/>
  <p:tag name="KSO_WM_UNIT_VALUE" val="180*180"/>
  <p:tag name="KSO_WM_UNIT_HIGHLIGHT" val="0"/>
  <p:tag name="KSO_WM_UNIT_COMPATIBLE" val="0"/>
  <p:tag name="KSO_WM_UNIT_DIAGRAM_ISNUMVISUAL" val="0"/>
  <p:tag name="KSO_WM_UNIT_DIAGRAM_ISREFERUNIT" val="0"/>
  <p:tag name="KSO_WM_DIAGRAM_GROUP_CODE" val="m1-1"/>
  <p:tag name="KSO_WM_UNIT_TYPE" val="m_h_x"/>
  <p:tag name="KSO_WM_UNIT_INDEX" val="1_4_1"/>
  <p:tag name="KSO_WM_UNIT_ID" val="diagram20193666_3*m_h_x*1_4_1"/>
  <p:tag name="KSO_WM_TEMPLATE_CATEGORY" val="diagram"/>
  <p:tag name="KSO_WM_TEMPLATE_INDEX" val="20193666"/>
  <p:tag name="KSO_WM_UNIT_LAYERLEVEL" val="1_1_1"/>
  <p:tag name="KSO_WM_TAG_VERSION" val="1.0"/>
  <p:tag name="KSO_WM_BEAUTIFY_FLAG" val="#wm#"/>
  <p:tag name="KSO_WM_UNIT_FILL_FORE_SCHEMECOLOR_INDEX" val="16"/>
  <p:tag name="KSO_WM_UNIT_FILL_TYPE" val="1"/>
  <p:tag name="KSO_WM_UNIT_TEXT_FILL_FORE_SCHEMECOLOR_INDEX" val="13"/>
  <p:tag name="KSO_WM_UNIT_TEXT_FILL_TYPE" val="1"/>
</p:tagLst>
</file>

<file path=ppt/tags/tag9.xml><?xml version="1.0" encoding="utf-8"?>
<p:tagLst xmlns:p="http://schemas.openxmlformats.org/presentationml/2006/main">
  <p:tag name="KSO_WM_UNIT_COLOR_SCHEME_SHAPE_ID" val="18"/>
  <p:tag name="KSO_WM_UNIT_COLOR_SCHEME_PARENT_PAGE" val="0_3"/>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3666_3*m_h_a*1_1_1"/>
  <p:tag name="KSO_WM_TEMPLATE_CATEGORY" val="diagram"/>
  <p:tag name="KSO_WM_TEMPLATE_INDEX" val="20193666"/>
  <p:tag name="KSO_WM_UNIT_LAYERLEVEL" val="1_1_1"/>
  <p:tag name="KSO_WM_TAG_VERSION" val="1.0"/>
  <p:tag name="KSO_WM_BEAUTIFY_FLAG" val="#wm#"/>
  <p:tag name="KSO_WM_UNIT_TEXT_FILL_FORE_SCHEMECOLOR_INDEX" val="13"/>
  <p:tag name="KSO_WM_UNIT_TEXT_FILL_TYPE" val="1"/>
</p:tagLst>
</file>

<file path=ppt/theme/_rels/theme1.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凤舞九天">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Phoenix</Template>
  <TotalTime>0</TotalTime>
  <Words>4830</Words>
  <Application>WPS 演示</Application>
  <PresentationFormat>全屏显示(4:3)</PresentationFormat>
  <Paragraphs>325</Paragraphs>
  <Slides>35</Slides>
  <Notes>6</Notes>
  <HiddenSlides>0</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35</vt:i4>
      </vt:variant>
    </vt:vector>
  </HeadingPairs>
  <TitlesOfParts>
    <vt:vector size="49" baseType="lpstr">
      <vt:lpstr>Arial</vt:lpstr>
      <vt:lpstr>宋体</vt:lpstr>
      <vt:lpstr>Wingdings</vt:lpstr>
      <vt:lpstr>Wingdings 2</vt:lpstr>
      <vt:lpstr>Arial</vt:lpstr>
      <vt:lpstr>Lucida Sans Unicode</vt:lpstr>
      <vt:lpstr>黑体</vt:lpstr>
      <vt:lpstr>Calibri</vt:lpstr>
      <vt:lpstr>微软雅黑</vt:lpstr>
      <vt:lpstr>华文新魏</vt:lpstr>
      <vt:lpstr>Footlight MT Light</vt:lpstr>
      <vt:lpstr>Goudy Old Style</vt:lpstr>
      <vt:lpstr>Arial Unicode MS</vt:lpstr>
      <vt:lpstr>凤舞九天</vt:lpstr>
      <vt:lpstr>新时代背景下学生创新素养培育的课程教学设计与评价</vt:lpstr>
      <vt:lpstr>一、浦东开展学生创新素养培育的背景</vt:lpstr>
      <vt:lpstr>PowerPoint 演示文稿</vt:lpstr>
      <vt:lpstr>PowerPoint 演示文稿</vt:lpstr>
      <vt:lpstr>二、学生创新素养培育的内涵</vt:lpstr>
      <vt:lpstr>PowerPoint 演示文稿</vt:lpstr>
      <vt:lpstr>PowerPoint 演示文稿</vt:lpstr>
      <vt:lpstr>PowerPoint 演示文稿</vt:lpstr>
      <vt:lpstr>PowerPoint 演示文稿</vt:lpstr>
      <vt:lpstr>（二）内容情境化再构</vt:lpstr>
      <vt:lpstr>（三）学习个人化关联 核心是个体基于自身独特认知基础的体验与输出转化</vt:lpstr>
      <vt:lpstr> （四）知识情境有机融通 </vt:lpstr>
      <vt:lpstr>（五）关注学生体验性</vt:lpstr>
      <vt:lpstr>四、课堂教学中促进学生创新素养培育的核心指向</vt:lpstr>
      <vt:lpstr>教学设计的指标依据 </vt:lpstr>
      <vt:lpstr>1.创新思维培养的设计思路四、课堂教学中</vt:lpstr>
      <vt:lpstr>PowerPoint 演示文稿</vt:lpstr>
      <vt:lpstr>PowerPoint 演示文稿</vt:lpstr>
      <vt:lpstr>教师在指导学生设计制作时的职责</vt:lpstr>
      <vt:lpstr>PowerPoint 演示文稿</vt:lpstr>
      <vt:lpstr>PowerPoint 演示文稿</vt:lpstr>
      <vt:lpstr>五、促进创新的支持环境创设</vt:lpstr>
      <vt:lpstr>1.促进创新的教学文化培育</vt:lpstr>
      <vt:lpstr> 在赋予学生自主空间中发展学生自由想象与创造的潜能 </vt:lpstr>
      <vt:lpstr>   2.促进创新的分享展示文化环境建设</vt:lpstr>
      <vt:lpstr>六、促进创新的课堂教学评价角度</vt:lpstr>
      <vt:lpstr>七、学生创新素养评价工具设计</vt:lpstr>
      <vt:lpstr>八、促进学生创新素养培育的课前准备</vt:lpstr>
      <vt:lpstr>教师需要准备的支架</vt:lpstr>
      <vt:lpstr>——教学材料准备</vt:lpstr>
      <vt:lpstr>设计各种支持性工具为学生提供支架</vt:lpstr>
      <vt:lpstr>PowerPoint 演示文稿</vt:lpstr>
      <vt:lpstr>——设计可以帮助学生进行发散性、系统性思维培养的教学工具</vt:lpstr>
      <vt:lpstr>借用广告的图文设计</vt:lpstr>
      <vt:lpstr>感谢大家的学习参与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学生创新素养培育的学校行动路径</dc:title>
  <dc:creator>lenovo</dc:creator>
  <cp:lastModifiedBy>李彦荣</cp:lastModifiedBy>
  <cp:revision>120</cp:revision>
  <dcterms:created xsi:type="dcterms:W3CDTF">2018-11-01T02:39:00Z</dcterms:created>
  <dcterms:modified xsi:type="dcterms:W3CDTF">2021-09-24T15:14:47Z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1544EC27DE684B65979288DEE92E4C44</vt:lpwstr>
  </property>
</Properties>
</file>