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334" r:id="rId2"/>
    <p:sldId id="340" r:id="rId3"/>
    <p:sldId id="341" r:id="rId4"/>
    <p:sldId id="259" r:id="rId5"/>
    <p:sldId id="343" r:id="rId6"/>
    <p:sldId id="317" r:id="rId7"/>
    <p:sldId id="342" r:id="rId8"/>
    <p:sldId id="346" r:id="rId9"/>
    <p:sldId id="358" r:id="rId10"/>
    <p:sldId id="353" r:id="rId11"/>
    <p:sldId id="361" r:id="rId12"/>
    <p:sldId id="356" r:id="rId13"/>
  </p:sldIdLst>
  <p:sldSz cx="12192000" cy="6858000"/>
  <p:notesSz cx="6858000" cy="9144000"/>
  <p:custDataLst>
    <p:tags r:id="rId1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6335" userDrawn="1">
          <p15:clr>
            <a:srgbClr val="A4A3A4"/>
          </p15:clr>
        </p15:guide>
        <p15:guide id="3" orient="horz" pos="504" userDrawn="1">
          <p15:clr>
            <a:srgbClr val="A4A3A4"/>
          </p15:clr>
        </p15:guide>
        <p15:guide id="4" orient="horz" pos="3680" userDrawn="1">
          <p15:clr>
            <a:srgbClr val="A4A3A4"/>
          </p15:clr>
        </p15:guide>
        <p15:guide id="5" pos="234" userDrawn="1">
          <p15:clr>
            <a:srgbClr val="A4A3A4"/>
          </p15:clr>
        </p15:guide>
        <p15:guide id="6" pos="744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973B0"/>
    <a:srgbClr val="A1BDDD"/>
    <a:srgbClr val="E3EEEE"/>
    <a:srgbClr val="799D94"/>
    <a:srgbClr val="1E285D"/>
    <a:srgbClr val="3F5FA3"/>
    <a:srgbClr val="7C7695"/>
    <a:srgbClr val="466082"/>
    <a:srgbClr val="023585"/>
    <a:srgbClr val="5AC5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中度样式 2 - 强调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2DE63D5-997A-4646-A377-4702673A728D}" styleName="浅色样式 2 - 强调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69012ECD-51FC-41F1-AA8D-1B2483CD663E}" styleName="浅色样式 2 - 强调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E9639D4-E3E2-4D34-9284-5A2195B3D0D7}" styleName="浅色样式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073A0DAA-6AF3-43AB-8588-CEC1D06C72B9}" styleName="中度样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3" autoAdjust="0"/>
    <p:restoredTop sz="94660"/>
  </p:normalViewPr>
  <p:slideViewPr>
    <p:cSldViewPr snapToGrid="0" showGuides="1">
      <p:cViewPr varScale="1">
        <p:scale>
          <a:sx n="114" d="100"/>
          <a:sy n="114" d="100"/>
        </p:scale>
        <p:origin x="474" y="108"/>
      </p:cViewPr>
      <p:guideLst>
        <p:guide orient="horz" pos="2160"/>
        <p:guide pos="6335"/>
        <p:guide orient="horz" pos="504"/>
        <p:guide orient="horz" pos="3680"/>
        <p:guide pos="234"/>
        <p:guide pos="74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3B3C7-AFBF-4732-93F6-5AFF572C211E}" type="datetimeFigureOut">
              <a:rPr lang="zh-CN" altLang="en-US" smtClean="0"/>
              <a:t>2024/3/20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279E9-E5E2-49A4-825C-3156370EF75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3B3C7-AFBF-4732-93F6-5AFF572C211E}" type="datetimeFigureOut">
              <a:rPr lang="zh-CN" altLang="en-US" smtClean="0"/>
              <a:t>2024/3/20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279E9-E5E2-49A4-825C-3156370EF75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3B3C7-AFBF-4732-93F6-5AFF572C211E}" type="datetimeFigureOut">
              <a:rPr lang="zh-CN" altLang="en-US" smtClean="0"/>
              <a:t>2024/3/20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279E9-E5E2-49A4-825C-3156370EF75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3B3C7-AFBF-4732-93F6-5AFF572C211E}" type="datetimeFigureOut">
              <a:rPr lang="zh-CN" altLang="en-US" smtClean="0"/>
              <a:t>2024/3/20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279E9-E5E2-49A4-825C-3156370EF75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3B3C7-AFBF-4732-93F6-5AFF572C211E}" type="datetimeFigureOut">
              <a:rPr lang="zh-CN" altLang="en-US" smtClean="0"/>
              <a:t>2024/3/20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279E9-E5E2-49A4-825C-3156370EF75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3B3C7-AFBF-4732-93F6-5AFF572C211E}" type="datetimeFigureOut">
              <a:rPr lang="zh-CN" altLang="en-US" smtClean="0"/>
              <a:t>2024/3/20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279E9-E5E2-49A4-825C-3156370EF75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3B3C7-AFBF-4732-93F6-5AFF572C211E}" type="datetimeFigureOut">
              <a:rPr lang="zh-CN" altLang="en-US" smtClean="0"/>
              <a:t>2024/3/20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279E9-E5E2-49A4-825C-3156370EF75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3B3C7-AFBF-4732-93F6-5AFF572C211E}" type="datetimeFigureOut">
              <a:rPr lang="zh-CN" altLang="en-US" smtClean="0"/>
              <a:t>2024/3/20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279E9-E5E2-49A4-825C-3156370EF75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3B3C7-AFBF-4732-93F6-5AFF572C211E}" type="datetimeFigureOut">
              <a:rPr lang="zh-CN" altLang="en-US" smtClean="0"/>
              <a:t>2024/3/20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279E9-E5E2-49A4-825C-3156370EF757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34" name="矩形: 圆角 33"/>
          <p:cNvSpPr/>
          <p:nvPr userDrawn="1"/>
        </p:nvSpPr>
        <p:spPr>
          <a:xfrm>
            <a:off x="228000" y="189000"/>
            <a:ext cx="11736000" cy="6480000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3500000" algn="br" rotWithShape="0">
              <a:srgbClr val="023585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1" name="图片 10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675" b="70923"/>
          <a:stretch>
            <a:fillRect/>
          </a:stretch>
        </p:blipFill>
        <p:spPr>
          <a:xfrm>
            <a:off x="0" y="0"/>
            <a:ext cx="1648852" cy="176400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5" t="78376"/>
          <a:stretch>
            <a:fillRect/>
          </a:stretch>
        </p:blipFill>
        <p:spPr>
          <a:xfrm>
            <a:off x="9884394" y="5022000"/>
            <a:ext cx="2307606" cy="1836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3B3C7-AFBF-4732-93F6-5AFF572C211E}" type="datetimeFigureOut">
              <a:rPr lang="zh-CN" altLang="en-US" smtClean="0"/>
              <a:t>2024/3/20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279E9-E5E2-49A4-825C-3156370EF75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3B3C7-AFBF-4732-93F6-5AFF572C211E}" type="datetimeFigureOut">
              <a:rPr lang="zh-CN" altLang="en-US" smtClean="0"/>
              <a:t>2024/3/20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279E9-E5E2-49A4-825C-3156370EF75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43B3C7-AFBF-4732-93F6-5AFF572C211E}" type="datetimeFigureOut">
              <a:rPr lang="zh-CN" altLang="en-US" smtClean="0"/>
              <a:t>2024/3/20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5279E9-E5E2-49A4-825C-3156370EF75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3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3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896874" y="-2727000"/>
            <a:ext cx="6398253" cy="12312000"/>
          </a:xfrm>
          <a:prstGeom prst="rect">
            <a:avLst/>
          </a:prstGeom>
        </p:spPr>
      </p:pic>
      <p:pic>
        <p:nvPicPr>
          <p:cNvPr id="18" name="图片 17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 flipV="1">
            <a:off x="3198031" y="-2456999"/>
            <a:ext cx="5795940" cy="11772000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675" b="70923"/>
          <a:stretch>
            <a:fillRect/>
          </a:stretch>
        </p:blipFill>
        <p:spPr>
          <a:xfrm>
            <a:off x="0" y="0"/>
            <a:ext cx="3398652" cy="3636000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5" t="70923"/>
          <a:stretch>
            <a:fillRect/>
          </a:stretch>
        </p:blipFill>
        <p:spPr>
          <a:xfrm>
            <a:off x="8053048" y="2430000"/>
            <a:ext cx="4138952" cy="442800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1496484" y="3416059"/>
            <a:ext cx="960070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zh-CN" sz="4800" b="1" dirty="0">
                <a:solidFill>
                  <a:srgbClr val="C00000"/>
                </a:solidFill>
                <a:effectLst>
                  <a:glow rad="38100">
                    <a:schemeClr val="bg1"/>
                  </a:glow>
                </a:effectLst>
                <a:latin typeface="三极粗柔宋简体" panose="00000500000000000000" pitchFamily="2" charset="-122"/>
                <a:ea typeface="三极粗柔宋简体" panose="00000500000000000000" pitchFamily="2" charset="-122"/>
                <a:cs typeface="+mn-ea"/>
              </a:rPr>
              <a:t>给学生介绍本学科前沿知识或信息 </a:t>
            </a:r>
          </a:p>
        </p:txBody>
      </p:sp>
      <p:grpSp>
        <p:nvGrpSpPr>
          <p:cNvPr id="7" name="组合 6"/>
          <p:cNvGrpSpPr/>
          <p:nvPr/>
        </p:nvGrpSpPr>
        <p:grpSpPr>
          <a:xfrm>
            <a:off x="3496123" y="1640200"/>
            <a:ext cx="5199754" cy="707886"/>
            <a:chOff x="3449783" y="995435"/>
            <a:chExt cx="5199754" cy="707886"/>
          </a:xfrm>
        </p:grpSpPr>
        <p:sp>
          <p:nvSpPr>
            <p:cNvPr id="8" name="矩形 7"/>
            <p:cNvSpPr/>
            <p:nvPr/>
          </p:nvSpPr>
          <p:spPr>
            <a:xfrm>
              <a:off x="4355591" y="995435"/>
              <a:ext cx="3392098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2000" dirty="0">
                  <a:solidFill>
                    <a:srgbClr val="023585"/>
                  </a:solidFill>
                </a:rPr>
                <a:t>上海市实验学校</a:t>
              </a:r>
              <a:endParaRPr lang="en-US" altLang="zh-CN" sz="2000" dirty="0">
                <a:solidFill>
                  <a:srgbClr val="023585"/>
                </a:solidFill>
              </a:endParaRPr>
            </a:p>
            <a:p>
              <a:pPr algn="ctr"/>
              <a:r>
                <a:rPr lang="en-US" altLang="zh-CN" sz="2000" dirty="0">
                  <a:solidFill>
                    <a:srgbClr val="023585"/>
                  </a:solidFill>
                </a:rPr>
                <a:t>2024</a:t>
              </a:r>
              <a:r>
                <a:rPr lang="zh-CN" altLang="zh-CN" sz="2000" dirty="0">
                  <a:solidFill>
                    <a:srgbClr val="023585"/>
                  </a:solidFill>
                </a:rPr>
                <a:t>年资深教师示范课方案 </a:t>
              </a:r>
              <a:endParaRPr lang="zh-CN" altLang="en-US" sz="2000" dirty="0">
                <a:solidFill>
                  <a:srgbClr val="023585"/>
                </a:solidFill>
              </a:endParaRPr>
            </a:p>
          </p:txBody>
        </p:sp>
        <p:cxnSp>
          <p:nvCxnSpPr>
            <p:cNvPr id="9" name="直接连接符 8"/>
            <p:cNvCxnSpPr/>
            <p:nvPr/>
          </p:nvCxnSpPr>
          <p:spPr>
            <a:xfrm>
              <a:off x="3449783" y="1349378"/>
              <a:ext cx="1080000" cy="0"/>
            </a:xfrm>
            <a:prstGeom prst="line">
              <a:avLst/>
            </a:prstGeom>
            <a:ln w="76200" cmpd="tri">
              <a:solidFill>
                <a:srgbClr val="02358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接连接符 9"/>
            <p:cNvCxnSpPr/>
            <p:nvPr/>
          </p:nvCxnSpPr>
          <p:spPr>
            <a:xfrm>
              <a:off x="7569537" y="1349378"/>
              <a:ext cx="1080000" cy="0"/>
            </a:xfrm>
            <a:prstGeom prst="line">
              <a:avLst/>
            </a:prstGeom>
            <a:ln w="76200" cmpd="tri">
              <a:solidFill>
                <a:srgbClr val="02358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263818" y="641120"/>
            <a:ext cx="2339102" cy="53322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0000"/>
              </a:lnSpc>
            </a:pPr>
            <a:r>
              <a:rPr lang="zh-CN" altLang="en-US" sz="2800" b="1" dirty="0">
                <a:solidFill>
                  <a:srgbClr val="C00000"/>
                </a:solidFill>
                <a:effectLst>
                  <a:glow rad="38100">
                    <a:schemeClr val="bg1"/>
                  </a:glow>
                </a:effectLst>
                <a:latin typeface="三极粗柔宋简体" panose="00000500000000000000" pitchFamily="2" charset="-122"/>
                <a:ea typeface="三极粗柔宋简体" panose="00000500000000000000" pitchFamily="2" charset="-122"/>
                <a:cs typeface="+mn-ea"/>
                <a:sym typeface="+mn-lt"/>
              </a:rPr>
              <a:t>四、参加对象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904743" y="1305558"/>
            <a:ext cx="984596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zh-CN" dirty="0"/>
              <a:t>我校正高级、特级教师、区学科带头人、五级高级教师、</a:t>
            </a:r>
            <a:r>
              <a:rPr lang="en-US" altLang="zh-CN" dirty="0"/>
              <a:t>45</a:t>
            </a:r>
            <a:r>
              <a:rPr lang="zh-CN" altLang="zh-CN" dirty="0"/>
              <a:t>周岁及以上市名师后备、区骨干教师、校特色教师。（欢迎全校</a:t>
            </a:r>
            <a:r>
              <a:rPr lang="en-US" altLang="zh-CN" dirty="0"/>
              <a:t>45</a:t>
            </a:r>
            <a:r>
              <a:rPr lang="zh-CN" altLang="zh-CN" dirty="0"/>
              <a:t>岁以上老师自愿报名参加，参加教师算校级公开课） 参加本次资深教师示范课的教师名单（</a:t>
            </a:r>
            <a:r>
              <a:rPr lang="en-US" altLang="zh-CN" dirty="0"/>
              <a:t>28</a:t>
            </a:r>
            <a:r>
              <a:rPr lang="zh-CN" altLang="zh-CN" dirty="0"/>
              <a:t>人）：</a:t>
            </a:r>
            <a:endParaRPr lang="zh-CN" altLang="zh-CN" sz="1400" dirty="0"/>
          </a:p>
        </p:txBody>
      </p:sp>
      <p:graphicFrame>
        <p:nvGraphicFramePr>
          <p:cNvPr id="8" name="表格 7">
            <a:extLst>
              <a:ext uri="{FF2B5EF4-FFF2-40B4-BE49-F238E27FC236}">
                <a16:creationId xmlns:a16="http://schemas.microsoft.com/office/drawing/2014/main" id="{C4C7148D-3D6D-B6D3-83C1-19B443A1C1A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0698911"/>
              </p:ext>
            </p:extLst>
          </p:nvPr>
        </p:nvGraphicFramePr>
        <p:xfrm>
          <a:off x="381538" y="2567919"/>
          <a:ext cx="5171165" cy="2926080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605076">
                  <a:extLst>
                    <a:ext uri="{9D8B030D-6E8A-4147-A177-3AD203B41FA5}">
                      <a16:colId xmlns:a16="http://schemas.microsoft.com/office/drawing/2014/main" val="1537845877"/>
                    </a:ext>
                  </a:extLst>
                </a:gridCol>
                <a:gridCol w="669186">
                  <a:extLst>
                    <a:ext uri="{9D8B030D-6E8A-4147-A177-3AD203B41FA5}">
                      <a16:colId xmlns:a16="http://schemas.microsoft.com/office/drawing/2014/main" val="659584690"/>
                    </a:ext>
                  </a:extLst>
                </a:gridCol>
                <a:gridCol w="886725">
                  <a:extLst>
                    <a:ext uri="{9D8B030D-6E8A-4147-A177-3AD203B41FA5}">
                      <a16:colId xmlns:a16="http://schemas.microsoft.com/office/drawing/2014/main" val="489835309"/>
                    </a:ext>
                  </a:extLst>
                </a:gridCol>
                <a:gridCol w="777955">
                  <a:extLst>
                    <a:ext uri="{9D8B030D-6E8A-4147-A177-3AD203B41FA5}">
                      <a16:colId xmlns:a16="http://schemas.microsoft.com/office/drawing/2014/main" val="2973119540"/>
                    </a:ext>
                  </a:extLst>
                </a:gridCol>
                <a:gridCol w="2232223">
                  <a:extLst>
                    <a:ext uri="{9D8B030D-6E8A-4147-A177-3AD203B41FA5}">
                      <a16:colId xmlns:a16="http://schemas.microsoft.com/office/drawing/2014/main" val="3987137466"/>
                    </a:ext>
                  </a:extLst>
                </a:gridCol>
              </a:tblGrid>
              <a:tr h="180975">
                <a:tc>
                  <a:txBody>
                    <a:bodyPr/>
                    <a:lstStyle/>
                    <a:p>
                      <a:pPr algn="just"/>
                      <a:r>
                        <a:rPr lang="zh-CN" sz="1200" kern="0">
                          <a:effectLst/>
                        </a:rPr>
                        <a:t>序号</a:t>
                      </a:r>
                      <a:endParaRPr lang="zh-CN" sz="12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zh-CN" sz="1200" kern="0">
                          <a:effectLst/>
                        </a:rPr>
                        <a:t>姓名</a:t>
                      </a:r>
                      <a:endParaRPr lang="zh-CN" sz="12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zh-CN" sz="1200" kern="0">
                          <a:effectLst/>
                        </a:rPr>
                        <a:t>所属部门</a:t>
                      </a:r>
                      <a:endParaRPr lang="zh-CN" sz="12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zh-CN" sz="1200" kern="0">
                          <a:effectLst/>
                        </a:rPr>
                        <a:t>学科</a:t>
                      </a:r>
                      <a:endParaRPr lang="zh-CN" sz="12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zh-CN" sz="1200" kern="0">
                          <a:effectLst/>
                        </a:rPr>
                        <a:t>参加者身份</a:t>
                      </a:r>
                      <a:endParaRPr lang="zh-CN" sz="12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175960437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just"/>
                      <a:r>
                        <a:rPr lang="en-US" sz="1200" kern="0">
                          <a:effectLst/>
                        </a:rPr>
                        <a:t>1</a:t>
                      </a:r>
                      <a:endParaRPr lang="zh-CN" sz="12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zh-CN" sz="1200" kern="0">
                          <a:effectLst/>
                        </a:rPr>
                        <a:t>朱卫</a:t>
                      </a:r>
                      <a:endParaRPr lang="zh-CN" sz="12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zh-CN" sz="1200" kern="0">
                          <a:effectLst/>
                        </a:rPr>
                        <a:t>初高中</a:t>
                      </a:r>
                      <a:endParaRPr lang="zh-CN" sz="12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zh-CN" sz="1200" kern="0" dirty="0">
                          <a:effectLst/>
                        </a:rPr>
                        <a:t>艺术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zh-CN" sz="1200" kern="0">
                          <a:effectLst/>
                        </a:rPr>
                        <a:t>五级教师</a:t>
                      </a:r>
                      <a:endParaRPr lang="zh-CN" sz="12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639668189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just"/>
                      <a:r>
                        <a:rPr lang="en-US" sz="1200" kern="0">
                          <a:effectLst/>
                        </a:rPr>
                        <a:t>2</a:t>
                      </a:r>
                      <a:endParaRPr lang="zh-CN" sz="12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zh-CN" sz="1200" kern="0">
                          <a:effectLst/>
                        </a:rPr>
                        <a:t>李秀梅</a:t>
                      </a:r>
                      <a:endParaRPr lang="zh-CN" sz="12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zh-CN" sz="1200" kern="0">
                          <a:effectLst/>
                        </a:rPr>
                        <a:t>初中</a:t>
                      </a:r>
                      <a:endParaRPr lang="zh-CN" sz="12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zh-CN" sz="1200" kern="0">
                          <a:effectLst/>
                        </a:rPr>
                        <a:t>语文</a:t>
                      </a:r>
                      <a:endParaRPr lang="zh-CN" sz="12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200" kern="0" dirty="0">
                          <a:effectLst/>
                        </a:rPr>
                        <a:t>45</a:t>
                      </a:r>
                      <a:r>
                        <a:rPr lang="zh-CN" sz="1200" kern="0" dirty="0">
                          <a:effectLst/>
                        </a:rPr>
                        <a:t>岁以上骨干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585334356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just"/>
                      <a:r>
                        <a:rPr lang="en-US" sz="1200" kern="0">
                          <a:effectLst/>
                        </a:rPr>
                        <a:t>3</a:t>
                      </a:r>
                      <a:endParaRPr lang="zh-CN" sz="12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zh-CN" sz="1200" kern="0">
                          <a:effectLst/>
                        </a:rPr>
                        <a:t>朱频</a:t>
                      </a:r>
                      <a:endParaRPr lang="zh-CN" sz="12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zh-CN" sz="1200" kern="0">
                          <a:effectLst/>
                        </a:rPr>
                        <a:t>初中</a:t>
                      </a:r>
                      <a:endParaRPr lang="zh-CN" sz="12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zh-CN" sz="1200" kern="0">
                          <a:effectLst/>
                        </a:rPr>
                        <a:t>英语</a:t>
                      </a:r>
                      <a:endParaRPr lang="zh-CN" sz="12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200" kern="0">
                          <a:effectLst/>
                        </a:rPr>
                        <a:t>45</a:t>
                      </a:r>
                      <a:r>
                        <a:rPr lang="zh-CN" sz="1200" kern="0">
                          <a:effectLst/>
                        </a:rPr>
                        <a:t>岁以上骨干</a:t>
                      </a:r>
                      <a:endParaRPr lang="zh-CN" sz="12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920045418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just"/>
                      <a:r>
                        <a:rPr lang="en-US" sz="1200" kern="0">
                          <a:effectLst/>
                        </a:rPr>
                        <a:t>4</a:t>
                      </a:r>
                      <a:endParaRPr lang="zh-CN" sz="12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zh-CN" sz="1200" kern="0">
                          <a:effectLst/>
                        </a:rPr>
                        <a:t>王婷</a:t>
                      </a:r>
                      <a:endParaRPr lang="zh-CN" sz="12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zh-CN" sz="1200" kern="0">
                          <a:effectLst/>
                        </a:rPr>
                        <a:t>初中</a:t>
                      </a:r>
                      <a:endParaRPr lang="zh-CN" sz="12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zh-CN" sz="1200" kern="0">
                          <a:effectLst/>
                        </a:rPr>
                        <a:t>德育</a:t>
                      </a:r>
                      <a:endParaRPr lang="zh-CN" sz="12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200" kern="0">
                          <a:effectLst/>
                        </a:rPr>
                        <a:t>45</a:t>
                      </a:r>
                      <a:r>
                        <a:rPr lang="zh-CN" sz="1200" kern="0">
                          <a:effectLst/>
                        </a:rPr>
                        <a:t>岁以上骨干</a:t>
                      </a:r>
                      <a:endParaRPr lang="zh-CN" sz="12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96048641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just"/>
                      <a:r>
                        <a:rPr lang="en-US" sz="1200" kern="0">
                          <a:effectLst/>
                        </a:rPr>
                        <a:t>5</a:t>
                      </a:r>
                      <a:endParaRPr lang="zh-CN" sz="12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zh-CN" sz="1200" kern="0">
                          <a:effectLst/>
                        </a:rPr>
                        <a:t>宋姑来</a:t>
                      </a:r>
                      <a:endParaRPr lang="zh-CN" sz="12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zh-CN" sz="1200" kern="0">
                          <a:effectLst/>
                        </a:rPr>
                        <a:t>初中</a:t>
                      </a:r>
                      <a:endParaRPr lang="zh-CN" sz="12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zh-CN" sz="1200" kern="0">
                          <a:effectLst/>
                        </a:rPr>
                        <a:t>艺术</a:t>
                      </a:r>
                      <a:endParaRPr lang="zh-CN" sz="12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200" kern="0">
                          <a:effectLst/>
                        </a:rPr>
                        <a:t>45</a:t>
                      </a:r>
                      <a:r>
                        <a:rPr lang="zh-CN" sz="1200" kern="0">
                          <a:effectLst/>
                        </a:rPr>
                        <a:t>岁以上骨干</a:t>
                      </a:r>
                      <a:endParaRPr lang="zh-CN" sz="12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94263632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just"/>
                      <a:r>
                        <a:rPr lang="en-US" sz="1200" kern="0">
                          <a:effectLst/>
                        </a:rPr>
                        <a:t>6</a:t>
                      </a:r>
                      <a:endParaRPr lang="zh-CN" sz="12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zh-CN" sz="1200" kern="0">
                          <a:effectLst/>
                        </a:rPr>
                        <a:t>钟俊</a:t>
                      </a:r>
                      <a:endParaRPr lang="zh-CN" sz="12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zh-CN" sz="1200" kern="0">
                          <a:effectLst/>
                        </a:rPr>
                        <a:t>初中</a:t>
                      </a:r>
                      <a:endParaRPr lang="zh-CN" sz="12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zh-CN" sz="1200" kern="0">
                          <a:effectLst/>
                        </a:rPr>
                        <a:t>数学</a:t>
                      </a:r>
                      <a:endParaRPr lang="zh-CN" sz="12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200" kern="0">
                          <a:effectLst/>
                        </a:rPr>
                        <a:t>45</a:t>
                      </a:r>
                      <a:r>
                        <a:rPr lang="zh-CN" sz="1200" kern="0">
                          <a:effectLst/>
                        </a:rPr>
                        <a:t>岁以上骨干</a:t>
                      </a:r>
                      <a:endParaRPr lang="zh-CN" sz="12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81361794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just"/>
                      <a:r>
                        <a:rPr lang="en-US" sz="1200" kern="0">
                          <a:effectLst/>
                        </a:rPr>
                        <a:t>7</a:t>
                      </a:r>
                      <a:endParaRPr lang="zh-CN" sz="12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zh-CN" sz="1200" kern="0">
                          <a:effectLst/>
                        </a:rPr>
                        <a:t>浦洋</a:t>
                      </a:r>
                      <a:endParaRPr lang="zh-CN" sz="12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zh-CN" sz="1200" kern="0">
                          <a:effectLst/>
                        </a:rPr>
                        <a:t>初中</a:t>
                      </a:r>
                      <a:endParaRPr lang="zh-CN" sz="12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zh-CN" sz="1200" kern="0">
                          <a:effectLst/>
                        </a:rPr>
                        <a:t>艺术</a:t>
                      </a:r>
                      <a:endParaRPr lang="zh-CN" sz="12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200" kern="0">
                          <a:effectLst/>
                        </a:rPr>
                        <a:t>45</a:t>
                      </a:r>
                      <a:r>
                        <a:rPr lang="zh-CN" sz="1200" kern="0">
                          <a:effectLst/>
                        </a:rPr>
                        <a:t>岁以上骨干</a:t>
                      </a:r>
                      <a:endParaRPr lang="zh-CN" sz="12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634029300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just"/>
                      <a:r>
                        <a:rPr lang="en-US" sz="1200" kern="0">
                          <a:effectLst/>
                        </a:rPr>
                        <a:t>8</a:t>
                      </a:r>
                      <a:endParaRPr lang="zh-CN" sz="12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zh-CN" sz="1200" kern="0">
                          <a:effectLst/>
                        </a:rPr>
                        <a:t>胡佳</a:t>
                      </a:r>
                      <a:endParaRPr lang="zh-CN" sz="12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zh-CN" sz="1200" kern="0">
                          <a:effectLst/>
                        </a:rPr>
                        <a:t>初中</a:t>
                      </a:r>
                      <a:endParaRPr lang="zh-CN" sz="12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zh-CN" sz="1200" kern="0">
                          <a:effectLst/>
                        </a:rPr>
                        <a:t>英语</a:t>
                      </a:r>
                      <a:endParaRPr lang="zh-CN" sz="12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zh-CN" sz="1200" kern="0" dirty="0">
                          <a:effectLst/>
                        </a:rPr>
                        <a:t>区学科带头人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573333999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just"/>
                      <a:r>
                        <a:rPr lang="en-US" sz="1200" kern="0">
                          <a:effectLst/>
                        </a:rPr>
                        <a:t>9</a:t>
                      </a:r>
                      <a:endParaRPr lang="zh-CN" sz="12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zh-CN" sz="1200" kern="0">
                          <a:effectLst/>
                        </a:rPr>
                        <a:t>陈申</a:t>
                      </a:r>
                      <a:endParaRPr lang="zh-CN" sz="12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zh-CN" sz="1200" kern="0">
                          <a:effectLst/>
                        </a:rPr>
                        <a:t>初中</a:t>
                      </a:r>
                      <a:endParaRPr lang="zh-CN" sz="12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zh-CN" sz="1200" kern="0">
                          <a:effectLst/>
                        </a:rPr>
                        <a:t>英语</a:t>
                      </a:r>
                      <a:endParaRPr lang="zh-CN" sz="12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zh-CN" sz="1200" kern="0">
                          <a:effectLst/>
                        </a:rPr>
                        <a:t>区学科带头人、正高、特级</a:t>
                      </a:r>
                      <a:endParaRPr lang="zh-CN" sz="12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539693431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just"/>
                      <a:r>
                        <a:rPr lang="en-US" sz="1200" kern="0">
                          <a:effectLst/>
                        </a:rPr>
                        <a:t>10</a:t>
                      </a:r>
                      <a:endParaRPr lang="zh-CN" sz="12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zh-CN" sz="1200" kern="0">
                          <a:effectLst/>
                        </a:rPr>
                        <a:t>张瑶</a:t>
                      </a:r>
                      <a:endParaRPr lang="zh-CN" sz="12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zh-CN" sz="1200" kern="0">
                          <a:effectLst/>
                        </a:rPr>
                        <a:t>初中</a:t>
                      </a:r>
                      <a:endParaRPr lang="zh-CN" sz="12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zh-CN" sz="1200" kern="0">
                          <a:effectLst/>
                        </a:rPr>
                        <a:t>英语</a:t>
                      </a:r>
                      <a:endParaRPr lang="zh-CN" sz="12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zh-CN" sz="1200" kern="0">
                          <a:effectLst/>
                        </a:rPr>
                        <a:t>特级 正高</a:t>
                      </a:r>
                      <a:endParaRPr lang="zh-CN" sz="12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835509663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just"/>
                      <a:r>
                        <a:rPr lang="en-US" sz="1200" kern="0">
                          <a:effectLst/>
                        </a:rPr>
                        <a:t>11</a:t>
                      </a:r>
                      <a:endParaRPr lang="zh-CN" sz="12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zh-CN" sz="1200" kern="0">
                          <a:effectLst/>
                        </a:rPr>
                        <a:t>陈兴冶</a:t>
                      </a:r>
                      <a:endParaRPr lang="zh-CN" sz="12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zh-CN" sz="1200" kern="0">
                          <a:effectLst/>
                        </a:rPr>
                        <a:t>高中</a:t>
                      </a:r>
                      <a:endParaRPr lang="zh-CN" sz="12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zh-CN" sz="1200" kern="0">
                          <a:effectLst/>
                        </a:rPr>
                        <a:t>信息科技</a:t>
                      </a:r>
                      <a:endParaRPr lang="zh-CN" sz="12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zh-CN" sz="1200" kern="0">
                          <a:effectLst/>
                        </a:rPr>
                        <a:t>名师基地主持人、正高、特级</a:t>
                      </a:r>
                      <a:endParaRPr lang="zh-CN" sz="12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638269312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just"/>
                      <a:r>
                        <a:rPr lang="en-US" sz="1200" kern="0">
                          <a:effectLst/>
                        </a:rPr>
                        <a:t>12</a:t>
                      </a:r>
                      <a:endParaRPr lang="zh-CN" sz="12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zh-CN" sz="1200" kern="0">
                          <a:effectLst/>
                        </a:rPr>
                        <a:t>胡玲燕</a:t>
                      </a:r>
                      <a:endParaRPr lang="zh-CN" sz="12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zh-CN" sz="1200" kern="0">
                          <a:effectLst/>
                        </a:rPr>
                        <a:t>高中</a:t>
                      </a:r>
                      <a:endParaRPr lang="zh-CN" sz="12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zh-CN" sz="1200" kern="0">
                          <a:effectLst/>
                        </a:rPr>
                        <a:t>化学</a:t>
                      </a:r>
                      <a:endParaRPr lang="zh-CN" sz="12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zh-CN" sz="1200" kern="0">
                          <a:effectLst/>
                        </a:rPr>
                        <a:t>区学科带头人</a:t>
                      </a:r>
                      <a:endParaRPr lang="zh-CN" sz="12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407831919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just"/>
                      <a:r>
                        <a:rPr lang="en-US" sz="1200" kern="0">
                          <a:effectLst/>
                        </a:rPr>
                        <a:t>13</a:t>
                      </a:r>
                      <a:endParaRPr lang="zh-CN" sz="12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zh-CN" sz="1200" kern="0">
                          <a:effectLst/>
                        </a:rPr>
                        <a:t>佘文骅</a:t>
                      </a:r>
                      <a:endParaRPr lang="zh-CN" sz="12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zh-CN" sz="1200" kern="0">
                          <a:effectLst/>
                        </a:rPr>
                        <a:t>高中</a:t>
                      </a:r>
                      <a:endParaRPr lang="zh-CN" sz="12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zh-CN" sz="1200" kern="0">
                          <a:effectLst/>
                        </a:rPr>
                        <a:t>历史</a:t>
                      </a:r>
                      <a:endParaRPr lang="zh-CN" sz="12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zh-CN" sz="1200" kern="0">
                          <a:effectLst/>
                        </a:rPr>
                        <a:t>区学科带头人</a:t>
                      </a:r>
                      <a:endParaRPr lang="zh-CN" sz="12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52099745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just"/>
                      <a:r>
                        <a:rPr lang="en-US" sz="1200" kern="0">
                          <a:effectLst/>
                        </a:rPr>
                        <a:t>14</a:t>
                      </a:r>
                      <a:endParaRPr lang="zh-CN" sz="12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zh-CN" sz="1200" kern="0">
                          <a:effectLst/>
                        </a:rPr>
                        <a:t>李善斌</a:t>
                      </a:r>
                      <a:endParaRPr lang="zh-CN" sz="12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zh-CN" sz="1200" kern="0">
                          <a:effectLst/>
                        </a:rPr>
                        <a:t>高中</a:t>
                      </a:r>
                      <a:endParaRPr lang="zh-CN" sz="12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zh-CN" sz="1200" kern="0">
                          <a:effectLst/>
                        </a:rPr>
                        <a:t>地理</a:t>
                      </a:r>
                      <a:endParaRPr lang="zh-CN" sz="12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zh-CN" sz="1200" kern="0">
                          <a:effectLst/>
                        </a:rPr>
                        <a:t>区学科带头人</a:t>
                      </a:r>
                      <a:endParaRPr lang="zh-CN" sz="12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648473041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just"/>
                      <a:r>
                        <a:rPr lang="en-US" sz="1200" kern="0">
                          <a:effectLst/>
                        </a:rPr>
                        <a:t>15</a:t>
                      </a:r>
                      <a:endParaRPr lang="zh-CN" sz="12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zh-CN" sz="1200" kern="0">
                          <a:effectLst/>
                        </a:rPr>
                        <a:t>陈珺珺</a:t>
                      </a:r>
                      <a:endParaRPr lang="zh-CN" sz="12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zh-CN" sz="1200" kern="0">
                          <a:effectLst/>
                        </a:rPr>
                        <a:t>高中</a:t>
                      </a:r>
                      <a:endParaRPr lang="zh-CN" sz="12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zh-CN" sz="1200" kern="0">
                          <a:effectLst/>
                        </a:rPr>
                        <a:t>数学</a:t>
                      </a:r>
                      <a:endParaRPr lang="zh-CN" sz="12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zh-CN" sz="1200" kern="0" dirty="0">
                          <a:effectLst/>
                        </a:rPr>
                        <a:t>区学科带头人、正高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538616898"/>
                  </a:ext>
                </a:extLst>
              </a:tr>
            </a:tbl>
          </a:graphicData>
        </a:graphic>
      </p:graphicFrame>
      <p:graphicFrame>
        <p:nvGraphicFramePr>
          <p:cNvPr id="10" name="表格 9">
            <a:extLst>
              <a:ext uri="{FF2B5EF4-FFF2-40B4-BE49-F238E27FC236}">
                <a16:creationId xmlns:a16="http://schemas.microsoft.com/office/drawing/2014/main" id="{459C3088-8F9B-BDBF-4BEA-D689BD12D0A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1858359"/>
              </p:ext>
            </p:extLst>
          </p:nvPr>
        </p:nvGraphicFramePr>
        <p:xfrm>
          <a:off x="5827725" y="2567919"/>
          <a:ext cx="5859483" cy="2881863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621461">
                  <a:extLst>
                    <a:ext uri="{9D8B030D-6E8A-4147-A177-3AD203B41FA5}">
                      <a16:colId xmlns:a16="http://schemas.microsoft.com/office/drawing/2014/main" val="1835487453"/>
                    </a:ext>
                  </a:extLst>
                </a:gridCol>
                <a:gridCol w="687306">
                  <a:extLst>
                    <a:ext uri="{9D8B030D-6E8A-4147-A177-3AD203B41FA5}">
                      <a16:colId xmlns:a16="http://schemas.microsoft.com/office/drawing/2014/main" val="3885069923"/>
                    </a:ext>
                  </a:extLst>
                </a:gridCol>
                <a:gridCol w="910735">
                  <a:extLst>
                    <a:ext uri="{9D8B030D-6E8A-4147-A177-3AD203B41FA5}">
                      <a16:colId xmlns:a16="http://schemas.microsoft.com/office/drawing/2014/main" val="3593573572"/>
                    </a:ext>
                  </a:extLst>
                </a:gridCol>
                <a:gridCol w="799020">
                  <a:extLst>
                    <a:ext uri="{9D8B030D-6E8A-4147-A177-3AD203B41FA5}">
                      <a16:colId xmlns:a16="http://schemas.microsoft.com/office/drawing/2014/main" val="1213108388"/>
                    </a:ext>
                  </a:extLst>
                </a:gridCol>
                <a:gridCol w="2840961">
                  <a:extLst>
                    <a:ext uri="{9D8B030D-6E8A-4147-A177-3AD203B41FA5}">
                      <a16:colId xmlns:a16="http://schemas.microsoft.com/office/drawing/2014/main" val="390644755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algn="just" defTabSz="914400" rtl="0" eaLnBrk="1" latinLnBrk="0" hangingPunct="1"/>
                      <a:r>
                        <a:rPr lang="en-US" sz="1200" b="1" kern="0" dirty="0">
                          <a:solidFill>
                            <a:schemeClr val="lt1"/>
                          </a:solidFill>
                          <a:effectLst/>
                        </a:rPr>
                        <a:t>1</a:t>
                      </a:r>
                      <a:r>
                        <a:rPr lang="en-US" altLang="zh-CN" sz="1200" b="1" kern="0" dirty="0">
                          <a:solidFill>
                            <a:schemeClr val="lt1"/>
                          </a:solidFill>
                          <a:effectLst/>
                        </a:rPr>
                        <a:t>6</a:t>
                      </a:r>
                      <a:endParaRPr lang="zh-CN" altLang="en-US" sz="1200" b="1" kern="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/>
                      <a:r>
                        <a:rPr lang="zh-CN" altLang="en-US" sz="1200" b="0" kern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高维峰</a:t>
                      </a: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/>
                      <a:r>
                        <a:rPr lang="zh-CN" altLang="en-US" sz="1200" b="0" kern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高中</a:t>
                      </a: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/>
                      <a:r>
                        <a:rPr lang="zh-CN" altLang="en-US" sz="1200" b="0" kern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物理</a:t>
                      </a: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/>
                      <a:r>
                        <a:rPr lang="zh-CN" altLang="en-US" sz="1200" b="0" kern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五级教师</a:t>
                      </a: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4232823"/>
                  </a:ext>
                </a:extLst>
              </a:tr>
              <a:tr h="204986">
                <a:tc>
                  <a:txBody>
                    <a:bodyPr/>
                    <a:lstStyle/>
                    <a:p>
                      <a:pPr marL="0" algn="just" defTabSz="914400" rtl="0" eaLnBrk="1" latinLnBrk="0" hangingPunct="1"/>
                      <a:r>
                        <a:rPr lang="en-US" sz="1200" b="1" kern="0" dirty="0">
                          <a:solidFill>
                            <a:schemeClr val="lt1"/>
                          </a:solidFill>
                          <a:effectLst/>
                        </a:rPr>
                        <a:t>1</a:t>
                      </a:r>
                      <a:r>
                        <a:rPr lang="en-US" altLang="zh-CN" sz="1200" b="1" kern="0" dirty="0">
                          <a:solidFill>
                            <a:schemeClr val="lt1"/>
                          </a:solidFill>
                          <a:effectLst/>
                        </a:rPr>
                        <a:t>7</a:t>
                      </a:r>
                      <a:endParaRPr lang="zh-CN" altLang="en-US" sz="1200" b="1" kern="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/>
                      <a:r>
                        <a:rPr lang="zh-CN" altLang="en-US" sz="1200" kern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张爱琳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/>
                      <a:r>
                        <a:rPr lang="zh-CN" altLang="en-US" sz="1200" kern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高中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/>
                      <a:r>
                        <a:rPr lang="zh-CN" altLang="en-US" sz="1200" kern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数学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/>
                      <a:r>
                        <a:rPr lang="zh-CN" altLang="en-US" sz="1200" kern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五级教师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971168766"/>
                  </a:ext>
                </a:extLst>
              </a:tr>
              <a:tr h="204986">
                <a:tc>
                  <a:txBody>
                    <a:bodyPr/>
                    <a:lstStyle/>
                    <a:p>
                      <a:pPr marL="0" algn="just" defTabSz="914400" rtl="0" eaLnBrk="1" latinLnBrk="0" hangingPunct="1"/>
                      <a:r>
                        <a:rPr lang="en-US" sz="1200" b="1" kern="0" dirty="0">
                          <a:solidFill>
                            <a:schemeClr val="lt1"/>
                          </a:solidFill>
                          <a:effectLst/>
                        </a:rPr>
                        <a:t>1</a:t>
                      </a:r>
                      <a:r>
                        <a:rPr lang="en-US" altLang="zh-CN" sz="1200" b="1" kern="0" dirty="0">
                          <a:solidFill>
                            <a:schemeClr val="lt1"/>
                          </a:solidFill>
                          <a:effectLst/>
                        </a:rPr>
                        <a:t>8</a:t>
                      </a:r>
                      <a:endParaRPr lang="zh-CN" altLang="en-US" sz="1200" b="1" kern="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/>
                      <a:r>
                        <a:rPr lang="zh-CN" altLang="en-US" sz="1200" ker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杨晓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/>
                      <a:r>
                        <a:rPr lang="zh-CN" altLang="en-US" sz="1200" kern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高中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/>
                      <a:r>
                        <a:rPr lang="zh-CN" altLang="en-US" sz="1200" kern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数学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/>
                      <a:r>
                        <a:rPr lang="zh-CN" altLang="en-US" sz="1200" ker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五级教师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685686706"/>
                  </a:ext>
                </a:extLst>
              </a:tr>
              <a:tr h="204986">
                <a:tc>
                  <a:txBody>
                    <a:bodyPr/>
                    <a:lstStyle/>
                    <a:p>
                      <a:pPr marL="0" algn="just" defTabSz="914400" rtl="0" eaLnBrk="1" latinLnBrk="0" hangingPunct="1"/>
                      <a:r>
                        <a:rPr lang="en-US" altLang="zh-CN" sz="1200" b="1" kern="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</a:t>
                      </a:r>
                      <a:endParaRPr lang="zh-CN" altLang="en-US" sz="1200" b="1" kern="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/>
                      <a:r>
                        <a:rPr lang="zh-CN" altLang="en-US" sz="1200" ker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李长辉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/>
                      <a:r>
                        <a:rPr lang="zh-CN" altLang="en-US" sz="1200" ker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高中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/>
                      <a:r>
                        <a:rPr lang="zh-CN" altLang="en-US" sz="1200" kern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物理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/>
                      <a:r>
                        <a:rPr lang="zh-CN" altLang="en-US" sz="1200" kern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五级教师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074620292"/>
                  </a:ext>
                </a:extLst>
              </a:tr>
              <a:tr h="204986">
                <a:tc>
                  <a:txBody>
                    <a:bodyPr/>
                    <a:lstStyle/>
                    <a:p>
                      <a:pPr marL="0" algn="just" defTabSz="914400" rtl="0" eaLnBrk="1" latinLnBrk="0" hangingPunct="1"/>
                      <a:r>
                        <a:rPr lang="en-US" sz="1200" b="1" kern="0" dirty="0">
                          <a:solidFill>
                            <a:schemeClr val="lt1"/>
                          </a:solidFill>
                          <a:effectLst/>
                        </a:rPr>
                        <a:t>2</a:t>
                      </a:r>
                      <a:r>
                        <a:rPr lang="en-US" altLang="zh-CN" sz="1200" b="1" kern="0" dirty="0">
                          <a:solidFill>
                            <a:schemeClr val="lt1"/>
                          </a:solidFill>
                          <a:effectLst/>
                        </a:rPr>
                        <a:t>0</a:t>
                      </a:r>
                      <a:endParaRPr lang="zh-CN" altLang="en-US" sz="1200" b="1" kern="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/>
                      <a:r>
                        <a:rPr lang="zh-CN" altLang="en-US" sz="1200" ker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姚谨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/>
                      <a:r>
                        <a:rPr lang="zh-CN" altLang="en-US" sz="1200" ker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高中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/>
                      <a:r>
                        <a:rPr lang="zh-CN" altLang="en-US" sz="1200" kern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英语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/>
                      <a:r>
                        <a:rPr lang="zh-CN" altLang="en-US" sz="1200" kern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五级教师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18202860"/>
                  </a:ext>
                </a:extLst>
              </a:tr>
              <a:tr h="204986">
                <a:tc>
                  <a:txBody>
                    <a:bodyPr/>
                    <a:lstStyle/>
                    <a:p>
                      <a:pPr marL="0" algn="just" defTabSz="914400" rtl="0" eaLnBrk="1" latinLnBrk="0" hangingPunct="1"/>
                      <a:r>
                        <a:rPr lang="en-US" sz="1200" b="1" kern="0" dirty="0">
                          <a:solidFill>
                            <a:schemeClr val="lt1"/>
                          </a:solidFill>
                          <a:effectLst/>
                        </a:rPr>
                        <a:t>2</a:t>
                      </a:r>
                      <a:r>
                        <a:rPr lang="en-US" altLang="zh-CN" sz="1200" b="1" kern="0" dirty="0">
                          <a:solidFill>
                            <a:schemeClr val="lt1"/>
                          </a:solidFill>
                          <a:effectLst/>
                        </a:rPr>
                        <a:t>1</a:t>
                      </a:r>
                      <a:endParaRPr lang="zh-CN" altLang="en-US" sz="1200" b="1" kern="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/>
                      <a:r>
                        <a:rPr lang="zh-CN" altLang="en-US" sz="1200" ker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潘英姿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/>
                      <a:r>
                        <a:rPr lang="zh-CN" altLang="en-US" sz="1200" ker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小学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/>
                      <a:r>
                        <a:rPr lang="zh-CN" altLang="en-US" sz="1200" ker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美术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/>
                      <a:r>
                        <a:rPr lang="en-US" sz="1200" kern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45</a:t>
                      </a:r>
                      <a:r>
                        <a:rPr lang="zh-CN" altLang="en-US" sz="1200" kern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岁以上骨干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46931588"/>
                  </a:ext>
                </a:extLst>
              </a:tr>
              <a:tr h="204986">
                <a:tc>
                  <a:txBody>
                    <a:bodyPr/>
                    <a:lstStyle/>
                    <a:p>
                      <a:pPr marL="0" algn="just" defTabSz="914400" rtl="0" eaLnBrk="1" latinLnBrk="0" hangingPunct="1"/>
                      <a:r>
                        <a:rPr lang="en-US" sz="1200" b="1" kern="0" dirty="0">
                          <a:solidFill>
                            <a:schemeClr val="lt1"/>
                          </a:solidFill>
                          <a:effectLst/>
                        </a:rPr>
                        <a:t>2</a:t>
                      </a:r>
                      <a:r>
                        <a:rPr lang="en-US" altLang="zh-CN" sz="1200" b="1" kern="0" dirty="0">
                          <a:solidFill>
                            <a:schemeClr val="lt1"/>
                          </a:solidFill>
                          <a:effectLst/>
                        </a:rPr>
                        <a:t>2</a:t>
                      </a:r>
                      <a:endParaRPr lang="zh-CN" altLang="en-US" sz="1200" b="1" kern="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/>
                      <a:r>
                        <a:rPr lang="zh-CN" altLang="en-US" sz="1200" ker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傅筠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/>
                      <a:r>
                        <a:rPr lang="zh-CN" altLang="en-US" sz="1200" ker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小学国际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/>
                      <a:r>
                        <a:rPr lang="zh-CN" altLang="en-US" sz="1200" ker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语文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/>
                      <a:r>
                        <a:rPr lang="zh-CN" altLang="en-US" sz="1200" kern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市中小学骨干教师德育实训基地成员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63536555"/>
                  </a:ext>
                </a:extLst>
              </a:tr>
              <a:tr h="409973">
                <a:tc>
                  <a:txBody>
                    <a:bodyPr/>
                    <a:lstStyle/>
                    <a:p>
                      <a:pPr marL="0" algn="just" defTabSz="914400" rtl="0" eaLnBrk="1" latinLnBrk="0" hangingPunct="1"/>
                      <a:r>
                        <a:rPr lang="en-US" sz="1200" b="1" kern="0" dirty="0">
                          <a:solidFill>
                            <a:schemeClr val="lt1"/>
                          </a:solidFill>
                          <a:effectLst/>
                        </a:rPr>
                        <a:t>2</a:t>
                      </a:r>
                      <a:r>
                        <a:rPr lang="en-US" altLang="zh-CN" sz="1200" b="1" kern="0" dirty="0">
                          <a:solidFill>
                            <a:schemeClr val="lt1"/>
                          </a:solidFill>
                          <a:effectLst/>
                        </a:rPr>
                        <a:t>3</a:t>
                      </a:r>
                      <a:endParaRPr lang="zh-CN" altLang="en-US" sz="1200" b="1" kern="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/>
                      <a:r>
                        <a:rPr lang="zh-CN" altLang="en-US" sz="1200" ker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范莉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/>
                      <a:r>
                        <a:rPr lang="zh-CN" altLang="en-US" sz="1200" ker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小学、工会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/>
                      <a:r>
                        <a:rPr lang="zh-CN" altLang="en-US" sz="1200" ker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德育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/>
                      <a:r>
                        <a:rPr lang="zh-CN" altLang="en-US" sz="1200" kern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区学科带头人、正高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182277446"/>
                  </a:ext>
                </a:extLst>
              </a:tr>
              <a:tr h="204986">
                <a:tc>
                  <a:txBody>
                    <a:bodyPr/>
                    <a:lstStyle/>
                    <a:p>
                      <a:pPr marL="0" algn="just" defTabSz="914400" rtl="0" eaLnBrk="1" latinLnBrk="0" hangingPunct="1"/>
                      <a:r>
                        <a:rPr lang="en-US" sz="1200" b="1" kern="0" dirty="0">
                          <a:solidFill>
                            <a:schemeClr val="lt1"/>
                          </a:solidFill>
                          <a:effectLst/>
                        </a:rPr>
                        <a:t>2</a:t>
                      </a:r>
                      <a:r>
                        <a:rPr lang="en-US" altLang="zh-CN" sz="1200" b="1" kern="0" dirty="0">
                          <a:solidFill>
                            <a:schemeClr val="lt1"/>
                          </a:solidFill>
                          <a:effectLst/>
                        </a:rPr>
                        <a:t>4</a:t>
                      </a:r>
                      <a:endParaRPr lang="zh-CN" altLang="en-US" sz="1200" b="1" kern="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/>
                      <a:r>
                        <a:rPr lang="zh-CN" altLang="en-US" sz="1200" ker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张琦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/>
                      <a:r>
                        <a:rPr lang="zh-CN" altLang="en-US" sz="1200" ker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小学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/>
                      <a:r>
                        <a:rPr lang="zh-CN" altLang="en-US" sz="1200" ker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数学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/>
                      <a:r>
                        <a:rPr lang="zh-CN" altLang="en-US" sz="1200" kern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名师基地主持人、正高、特级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47468077"/>
                  </a:ext>
                </a:extLst>
              </a:tr>
              <a:tr h="213527">
                <a:tc>
                  <a:txBody>
                    <a:bodyPr/>
                    <a:lstStyle/>
                    <a:p>
                      <a:pPr marL="0" algn="just" defTabSz="914400" rtl="0" eaLnBrk="1" latinLnBrk="0" hangingPunct="1"/>
                      <a:r>
                        <a:rPr lang="en-US" sz="1200" b="1" kern="0" dirty="0">
                          <a:solidFill>
                            <a:schemeClr val="lt1"/>
                          </a:solidFill>
                          <a:effectLst/>
                        </a:rPr>
                        <a:t>2</a:t>
                      </a:r>
                      <a:r>
                        <a:rPr lang="en-US" altLang="zh-CN" sz="1200" b="1" kern="0" dirty="0">
                          <a:solidFill>
                            <a:schemeClr val="lt1"/>
                          </a:solidFill>
                          <a:effectLst/>
                        </a:rPr>
                        <a:t>5</a:t>
                      </a:r>
                      <a:endParaRPr lang="zh-CN" altLang="en-US" sz="1200" b="1" kern="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/>
                      <a:r>
                        <a:rPr lang="zh-CN" altLang="en-US" sz="1200" ker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陈慧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/>
                      <a:r>
                        <a:rPr lang="zh-CN" altLang="en-US" sz="1200" ker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小学国际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/>
                      <a:r>
                        <a:rPr lang="zh-CN" altLang="en-US" sz="1200" ker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科学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/>
                      <a:r>
                        <a:rPr lang="en-US" sz="1200" kern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45</a:t>
                      </a:r>
                      <a:r>
                        <a:rPr lang="zh-CN" altLang="en-US" sz="1200" kern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岁以上骨干，名师后备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890188493"/>
                  </a:ext>
                </a:extLst>
              </a:tr>
              <a:tr h="213527">
                <a:tc>
                  <a:txBody>
                    <a:bodyPr/>
                    <a:lstStyle/>
                    <a:p>
                      <a:pPr marL="0" algn="just" defTabSz="914400" rtl="0" eaLnBrk="1" latinLnBrk="0" hangingPunct="1"/>
                      <a:r>
                        <a:rPr lang="en-US" altLang="zh-CN" sz="1200" b="1" kern="0" dirty="0">
                          <a:solidFill>
                            <a:schemeClr val="lt1"/>
                          </a:solidFill>
                          <a:effectLst/>
                        </a:rPr>
                        <a:t>26</a:t>
                      </a:r>
                      <a:endParaRPr lang="zh-CN" altLang="en-US" sz="1200" b="1" kern="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/>
                      <a:r>
                        <a:rPr lang="zh-CN" altLang="en-US" sz="1200" ker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沈莉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/>
                      <a:r>
                        <a:rPr lang="zh-CN" altLang="en-US" sz="1200" ker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小学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/>
                      <a:r>
                        <a:rPr lang="zh-CN" altLang="en-US" sz="1200" ker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英语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/>
                      <a:r>
                        <a:rPr lang="en-US" sz="1200" kern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45</a:t>
                      </a:r>
                      <a:r>
                        <a:rPr lang="zh-CN" altLang="en-US" sz="1200" kern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岁以上骨干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120812440"/>
                  </a:ext>
                </a:extLst>
              </a:tr>
              <a:tr h="213527">
                <a:tc>
                  <a:txBody>
                    <a:bodyPr/>
                    <a:lstStyle/>
                    <a:p>
                      <a:pPr marL="0" algn="just" defTabSz="914400" rtl="0" eaLnBrk="1" latinLnBrk="0" hangingPunct="1"/>
                      <a:r>
                        <a:rPr lang="en-US" sz="1200" b="1" kern="0" dirty="0">
                          <a:solidFill>
                            <a:schemeClr val="lt1"/>
                          </a:solidFill>
                          <a:effectLst/>
                        </a:rPr>
                        <a:t>2</a:t>
                      </a:r>
                      <a:r>
                        <a:rPr lang="en-US" altLang="zh-CN" sz="1200" b="1" kern="0" dirty="0">
                          <a:solidFill>
                            <a:schemeClr val="lt1"/>
                          </a:solidFill>
                          <a:effectLst/>
                        </a:rPr>
                        <a:t>7</a:t>
                      </a:r>
                      <a:endParaRPr lang="zh-CN" altLang="en-US" sz="1200" b="1" kern="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/>
                      <a:r>
                        <a:rPr lang="zh-CN" altLang="en-US" sz="1200" ker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夏聪美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/>
                      <a:r>
                        <a:rPr lang="zh-CN" altLang="en-US" sz="1200" ker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小学国际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/>
                      <a:r>
                        <a:rPr lang="zh-CN" altLang="en-US" sz="1200" ker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科学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/>
                      <a:r>
                        <a:rPr lang="zh-CN" altLang="en-US" sz="1200" kern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校特色教师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340995687"/>
                  </a:ext>
                </a:extLst>
              </a:tr>
              <a:tr h="213527">
                <a:tc>
                  <a:txBody>
                    <a:bodyPr/>
                    <a:lstStyle/>
                    <a:p>
                      <a:pPr marL="0" algn="just" defTabSz="914400" rtl="0" eaLnBrk="1" latinLnBrk="0" hangingPunct="1"/>
                      <a:r>
                        <a:rPr lang="en-US" sz="1200" b="1" kern="0" dirty="0">
                          <a:solidFill>
                            <a:schemeClr val="lt1"/>
                          </a:solidFill>
                          <a:effectLst/>
                        </a:rPr>
                        <a:t>2</a:t>
                      </a:r>
                      <a:r>
                        <a:rPr lang="en-US" altLang="zh-CN" sz="1200" b="1" kern="0" dirty="0">
                          <a:solidFill>
                            <a:schemeClr val="lt1"/>
                          </a:solidFill>
                          <a:effectLst/>
                        </a:rPr>
                        <a:t>8</a:t>
                      </a:r>
                      <a:endParaRPr lang="zh-CN" altLang="en-US" sz="1200" b="1" kern="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/>
                      <a:r>
                        <a:rPr lang="zh-CN" altLang="en-US" sz="1200" ker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郭海燕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/>
                      <a:r>
                        <a:rPr lang="zh-CN" altLang="en-US" sz="1200" kern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小学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/>
                      <a:r>
                        <a:rPr lang="zh-CN" altLang="en-US" sz="1200" ker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音乐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/>
                      <a:r>
                        <a:rPr lang="zh-CN" altLang="en-US" sz="1200" kern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自愿报名参加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25986795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896874" y="-2727000"/>
            <a:ext cx="6398253" cy="12312000"/>
          </a:xfrm>
          <a:prstGeom prst="rect">
            <a:avLst/>
          </a:prstGeom>
        </p:spPr>
      </p:pic>
      <p:pic>
        <p:nvPicPr>
          <p:cNvPr id="18" name="图片 17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 flipV="1">
            <a:off x="3198031" y="-2456999"/>
            <a:ext cx="5795940" cy="11772000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675" b="70923"/>
          <a:stretch>
            <a:fillRect/>
          </a:stretch>
        </p:blipFill>
        <p:spPr>
          <a:xfrm>
            <a:off x="0" y="0"/>
            <a:ext cx="3398652" cy="3636000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5" t="70923"/>
          <a:stretch>
            <a:fillRect/>
          </a:stretch>
        </p:blipFill>
        <p:spPr>
          <a:xfrm>
            <a:off x="8053048" y="2430000"/>
            <a:ext cx="4138952" cy="4428000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4464788" y="2910396"/>
            <a:ext cx="3262432" cy="10371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0000"/>
              </a:lnSpc>
            </a:pPr>
            <a:r>
              <a:rPr lang="zh-CN" altLang="en-US" sz="6000" b="1" dirty="0">
                <a:solidFill>
                  <a:srgbClr val="C00000"/>
                </a:solidFill>
                <a:effectLst>
                  <a:glow rad="38100">
                    <a:schemeClr val="bg1"/>
                  </a:glow>
                </a:effectLst>
                <a:latin typeface="三极粗柔宋简体" panose="00000500000000000000" pitchFamily="2" charset="-122"/>
                <a:ea typeface="三极粗柔宋简体" panose="00000500000000000000" pitchFamily="2" charset="-122"/>
                <a:cs typeface="+mn-ea"/>
                <a:sym typeface="+mn-lt"/>
              </a:rPr>
              <a:t>组织实施</a:t>
            </a:r>
          </a:p>
        </p:txBody>
      </p:sp>
      <p:grpSp>
        <p:nvGrpSpPr>
          <p:cNvPr id="13" name="组合 12"/>
          <p:cNvGrpSpPr/>
          <p:nvPr/>
        </p:nvGrpSpPr>
        <p:grpSpPr>
          <a:xfrm>
            <a:off x="3848984" y="1574131"/>
            <a:ext cx="4494032" cy="707886"/>
            <a:chOff x="3449783" y="1087768"/>
            <a:chExt cx="4494032" cy="707886"/>
          </a:xfrm>
        </p:grpSpPr>
        <p:sp>
          <p:nvSpPr>
            <p:cNvPr id="14" name="矩形 13"/>
            <p:cNvSpPr/>
            <p:nvPr/>
          </p:nvSpPr>
          <p:spPr>
            <a:xfrm>
              <a:off x="4498854" y="1087768"/>
              <a:ext cx="2412000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4000" dirty="0">
                  <a:solidFill>
                    <a:srgbClr val="023585"/>
                  </a:solidFill>
                </a:rPr>
                <a:t>第五部分</a:t>
              </a:r>
            </a:p>
          </p:txBody>
        </p:sp>
        <p:cxnSp>
          <p:nvCxnSpPr>
            <p:cNvPr id="15" name="直接连接符 14"/>
            <p:cNvCxnSpPr/>
            <p:nvPr/>
          </p:nvCxnSpPr>
          <p:spPr>
            <a:xfrm>
              <a:off x="3449783" y="1449737"/>
              <a:ext cx="1080000" cy="0"/>
            </a:xfrm>
            <a:prstGeom prst="line">
              <a:avLst/>
            </a:prstGeom>
            <a:ln w="76200" cmpd="tri">
              <a:solidFill>
                <a:srgbClr val="02358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接连接符 15"/>
            <p:cNvCxnSpPr/>
            <p:nvPr/>
          </p:nvCxnSpPr>
          <p:spPr>
            <a:xfrm>
              <a:off x="6863815" y="1449817"/>
              <a:ext cx="1080000" cy="0"/>
            </a:xfrm>
            <a:prstGeom prst="line">
              <a:avLst/>
            </a:prstGeom>
            <a:ln w="76200" cmpd="tri">
              <a:solidFill>
                <a:srgbClr val="02358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文本框 1">
            <a:extLst>
              <a:ext uri="{FF2B5EF4-FFF2-40B4-BE49-F238E27FC236}">
                <a16:creationId xmlns:a16="http://schemas.microsoft.com/office/drawing/2014/main" id="{D919F204-A917-402F-1DE5-35B4AFBE8599}"/>
              </a:ext>
            </a:extLst>
          </p:cNvPr>
          <p:cNvSpPr txBox="1"/>
          <p:nvPr/>
        </p:nvSpPr>
        <p:spPr>
          <a:xfrm>
            <a:off x="2502726" y="4316455"/>
            <a:ext cx="8125690" cy="5437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15000"/>
              </a:lnSpc>
            </a:pPr>
            <a:r>
              <a:rPr lang="zh-CN" altLang="zh-CN" sz="2800" b="1" dirty="0">
                <a:latin typeface="Times New Roman" panose="02020603050405020304" pitchFamily="18" charset="0"/>
                <a:ea typeface="宋体" panose="02010600030101010101" pitchFamily="2" charset="-122"/>
              </a:rPr>
              <a:t>讲座时间：</a:t>
            </a:r>
            <a:r>
              <a:rPr lang="en-US" altLang="zh-CN" sz="2800" b="1" dirty="0">
                <a:latin typeface="Times New Roman" panose="02020603050405020304" pitchFamily="18" charset="0"/>
                <a:ea typeface="宋体" panose="02010600030101010101" pitchFamily="2" charset="-122"/>
              </a:rPr>
              <a:t>2024</a:t>
            </a:r>
            <a:r>
              <a:rPr lang="zh-CN" altLang="zh-CN" sz="2800" b="1" dirty="0">
                <a:latin typeface="Times New Roman" panose="02020603050405020304" pitchFamily="18" charset="0"/>
                <a:ea typeface="宋体" panose="02010600030101010101" pitchFamily="2" charset="-122"/>
              </a:rPr>
              <a:t>年</a:t>
            </a:r>
            <a:r>
              <a:rPr lang="en-US" altLang="zh-CN" sz="2800" b="1" dirty="0">
                <a:latin typeface="Times New Roman" panose="02020603050405020304" pitchFamily="18" charset="0"/>
                <a:ea typeface="宋体" panose="02010600030101010101" pitchFamily="2" charset="-122"/>
              </a:rPr>
              <a:t>5</a:t>
            </a:r>
            <a:r>
              <a:rPr lang="zh-CN" altLang="zh-CN" sz="2800" b="1" dirty="0">
                <a:latin typeface="Times New Roman" panose="02020603050405020304" pitchFamily="18" charset="0"/>
                <a:ea typeface="宋体" panose="02010600030101010101" pitchFamily="2" charset="-122"/>
              </a:rPr>
              <a:t>月</a:t>
            </a:r>
            <a:r>
              <a:rPr lang="en-US" altLang="zh-CN" sz="2800" b="1" dirty="0">
                <a:latin typeface="Times New Roman" panose="02020603050405020304" pitchFamily="18" charset="0"/>
                <a:ea typeface="宋体" panose="02010600030101010101" pitchFamily="2" charset="-122"/>
              </a:rPr>
              <a:t>10</a:t>
            </a:r>
            <a:r>
              <a:rPr lang="zh-CN" altLang="zh-CN" sz="2800" b="1" dirty="0">
                <a:latin typeface="Times New Roman" panose="02020603050405020304" pitchFamily="18" charset="0"/>
                <a:ea typeface="宋体" panose="02010600030101010101" pitchFamily="2" charset="-122"/>
              </a:rPr>
              <a:t>日（周五）班会课时间</a:t>
            </a:r>
          </a:p>
        </p:txBody>
      </p:sp>
    </p:spTree>
    <p:extLst>
      <p:ext uri="{BB962C8B-B14F-4D97-AF65-F5344CB8AC3E}">
        <p14:creationId xmlns:p14="http://schemas.microsoft.com/office/powerpoint/2010/main" val="16189755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896874" y="-2727000"/>
            <a:ext cx="6398253" cy="12312000"/>
          </a:xfrm>
          <a:prstGeom prst="rect">
            <a:avLst/>
          </a:prstGeom>
        </p:spPr>
      </p:pic>
      <p:pic>
        <p:nvPicPr>
          <p:cNvPr id="18" name="图片 1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 flipV="1">
            <a:off x="3198031" y="-2456999"/>
            <a:ext cx="5795940" cy="11772000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675" b="70923"/>
          <a:stretch>
            <a:fillRect/>
          </a:stretch>
        </p:blipFill>
        <p:spPr>
          <a:xfrm>
            <a:off x="0" y="0"/>
            <a:ext cx="3398652" cy="3636000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5" t="70923"/>
          <a:stretch>
            <a:fillRect/>
          </a:stretch>
        </p:blipFill>
        <p:spPr>
          <a:xfrm>
            <a:off x="8053048" y="2430000"/>
            <a:ext cx="4138952" cy="4428000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1691631" y="2766396"/>
            <a:ext cx="8824852" cy="10849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0000"/>
              </a:lnSpc>
            </a:pPr>
            <a:r>
              <a:rPr lang="zh-CN" altLang="en-US" sz="6000" b="1" dirty="0">
                <a:solidFill>
                  <a:schemeClr val="accent2"/>
                </a:solidFill>
                <a:effectLst>
                  <a:glow rad="38100">
                    <a:schemeClr val="bg1"/>
                  </a:glow>
                </a:effectLst>
                <a:latin typeface="华文隶书" panose="02010800040101010101" pitchFamily="2" charset="-122"/>
                <a:ea typeface="华文隶书" panose="02010800040101010101" pitchFamily="2" charset="-122"/>
                <a:cs typeface="+mn-ea"/>
                <a:sym typeface="+mn-lt"/>
              </a:rPr>
              <a:t>预祝资深教师讲座成功！</a:t>
            </a:r>
          </a:p>
        </p:txBody>
      </p:sp>
      <p:grpSp>
        <p:nvGrpSpPr>
          <p:cNvPr id="13" name="组合 12"/>
          <p:cNvGrpSpPr/>
          <p:nvPr/>
        </p:nvGrpSpPr>
        <p:grpSpPr>
          <a:xfrm>
            <a:off x="3848984" y="1574131"/>
            <a:ext cx="4494032" cy="707886"/>
            <a:chOff x="3449783" y="1087768"/>
            <a:chExt cx="4494032" cy="707886"/>
          </a:xfrm>
        </p:grpSpPr>
        <p:sp>
          <p:nvSpPr>
            <p:cNvPr id="14" name="矩形 13"/>
            <p:cNvSpPr/>
            <p:nvPr/>
          </p:nvSpPr>
          <p:spPr>
            <a:xfrm>
              <a:off x="4498854" y="1087768"/>
              <a:ext cx="2412000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4000" dirty="0">
                  <a:solidFill>
                    <a:srgbClr val="023585"/>
                  </a:solidFill>
                </a:rPr>
                <a:t>END</a:t>
              </a:r>
              <a:endParaRPr lang="zh-CN" altLang="en-US" sz="4000" dirty="0">
                <a:solidFill>
                  <a:srgbClr val="023585"/>
                </a:solidFill>
              </a:endParaRPr>
            </a:p>
          </p:txBody>
        </p:sp>
        <p:cxnSp>
          <p:nvCxnSpPr>
            <p:cNvPr id="15" name="直接连接符 14"/>
            <p:cNvCxnSpPr/>
            <p:nvPr/>
          </p:nvCxnSpPr>
          <p:spPr>
            <a:xfrm>
              <a:off x="3449783" y="1449737"/>
              <a:ext cx="1080000" cy="0"/>
            </a:xfrm>
            <a:prstGeom prst="line">
              <a:avLst/>
            </a:prstGeom>
            <a:ln w="76200" cmpd="tri">
              <a:solidFill>
                <a:srgbClr val="02358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接连接符 15"/>
            <p:cNvCxnSpPr/>
            <p:nvPr/>
          </p:nvCxnSpPr>
          <p:spPr>
            <a:xfrm>
              <a:off x="6863815" y="1449817"/>
              <a:ext cx="1080000" cy="0"/>
            </a:xfrm>
            <a:prstGeom prst="line">
              <a:avLst/>
            </a:prstGeom>
            <a:ln w="76200" cmpd="tri">
              <a:solidFill>
                <a:srgbClr val="02358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896874" y="-2727000"/>
            <a:ext cx="6398253" cy="12312000"/>
          </a:xfrm>
          <a:prstGeom prst="rect">
            <a:avLst/>
          </a:prstGeom>
        </p:spPr>
      </p:pic>
      <p:pic>
        <p:nvPicPr>
          <p:cNvPr id="18" name="图片 17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 flipV="1">
            <a:off x="3124140" y="-2457000"/>
            <a:ext cx="5795940" cy="11772000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675" b="70923"/>
          <a:stretch>
            <a:fillRect/>
          </a:stretch>
        </p:blipFill>
        <p:spPr>
          <a:xfrm>
            <a:off x="0" y="0"/>
            <a:ext cx="3398652" cy="3636000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5" t="70923"/>
          <a:stretch>
            <a:fillRect/>
          </a:stretch>
        </p:blipFill>
        <p:spPr>
          <a:xfrm>
            <a:off x="8053048" y="2430000"/>
            <a:ext cx="4138952" cy="4428000"/>
          </a:xfrm>
          <a:prstGeom prst="rect">
            <a:avLst/>
          </a:prstGeom>
        </p:spPr>
      </p:pic>
      <p:sp>
        <p:nvSpPr>
          <p:cNvPr id="19" name="矩形 18"/>
          <p:cNvSpPr/>
          <p:nvPr/>
        </p:nvSpPr>
        <p:spPr>
          <a:xfrm>
            <a:off x="5234225" y="1017144"/>
            <a:ext cx="1723549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6000" dirty="0">
                <a:solidFill>
                  <a:srgbClr val="023585"/>
                </a:solidFill>
                <a:effectLst>
                  <a:glow rad="38100">
                    <a:schemeClr val="bg1"/>
                  </a:glow>
                </a:effectLst>
                <a:latin typeface="三极粗柔宋简体" panose="00000500000000000000" pitchFamily="2" charset="-122"/>
                <a:ea typeface="三极粗柔宋简体" panose="00000500000000000000" pitchFamily="2" charset="-122"/>
                <a:cs typeface="+mn-ea"/>
                <a:sym typeface="+mn-lt"/>
              </a:rPr>
              <a:t>目录</a:t>
            </a:r>
          </a:p>
        </p:txBody>
      </p:sp>
      <p:grpSp>
        <p:nvGrpSpPr>
          <p:cNvPr id="21" name="组合 20"/>
          <p:cNvGrpSpPr/>
          <p:nvPr/>
        </p:nvGrpSpPr>
        <p:grpSpPr>
          <a:xfrm>
            <a:off x="4765784" y="2360241"/>
            <a:ext cx="3178279" cy="1466539"/>
            <a:chOff x="4426244" y="2794809"/>
            <a:chExt cx="3178279" cy="1466539"/>
          </a:xfrm>
        </p:grpSpPr>
        <p:sp>
          <p:nvSpPr>
            <p:cNvPr id="22" name="boy-reading-a-book_43450"/>
            <p:cNvSpPr>
              <a:spLocks noChangeAspect="1"/>
            </p:cNvSpPr>
            <p:nvPr/>
          </p:nvSpPr>
          <p:spPr>
            <a:xfrm>
              <a:off x="5786417" y="2794809"/>
              <a:ext cx="585531" cy="792000"/>
            </a:xfrm>
            <a:custGeom>
              <a:avLst/>
              <a:gdLst>
                <a:gd name="connsiteX0" fmla="*/ 374597 w 408182"/>
                <a:gd name="connsiteY0" fmla="*/ 241153 h 552113"/>
                <a:gd name="connsiteX1" fmla="*/ 214425 w 408182"/>
                <a:gd name="connsiteY1" fmla="*/ 266959 h 552113"/>
                <a:gd name="connsiteX2" fmla="*/ 214425 w 408182"/>
                <a:gd name="connsiteY2" fmla="*/ 534049 h 552113"/>
                <a:gd name="connsiteX3" fmla="*/ 374597 w 408182"/>
                <a:gd name="connsiteY3" fmla="*/ 508243 h 552113"/>
                <a:gd name="connsiteX4" fmla="*/ 374597 w 408182"/>
                <a:gd name="connsiteY4" fmla="*/ 429535 h 552113"/>
                <a:gd name="connsiteX5" fmla="*/ 372014 w 408182"/>
                <a:gd name="connsiteY5" fmla="*/ 430826 h 552113"/>
                <a:gd name="connsiteX6" fmla="*/ 335846 w 408182"/>
                <a:gd name="connsiteY6" fmla="*/ 383085 h 552113"/>
                <a:gd name="connsiteX7" fmla="*/ 372014 w 408182"/>
                <a:gd name="connsiteY7" fmla="*/ 335344 h 552113"/>
                <a:gd name="connsiteX8" fmla="*/ 374597 w 408182"/>
                <a:gd name="connsiteY8" fmla="*/ 335344 h 552113"/>
                <a:gd name="connsiteX9" fmla="*/ 374597 w 408182"/>
                <a:gd name="connsiteY9" fmla="*/ 274700 h 552113"/>
                <a:gd name="connsiteX10" fmla="*/ 38752 w 408182"/>
                <a:gd name="connsiteY10" fmla="*/ 241153 h 552113"/>
                <a:gd name="connsiteX11" fmla="*/ 38752 w 408182"/>
                <a:gd name="connsiteY11" fmla="*/ 335344 h 552113"/>
                <a:gd name="connsiteX12" fmla="*/ 72336 w 408182"/>
                <a:gd name="connsiteY12" fmla="*/ 383085 h 552113"/>
                <a:gd name="connsiteX13" fmla="*/ 38752 w 408182"/>
                <a:gd name="connsiteY13" fmla="*/ 430826 h 552113"/>
                <a:gd name="connsiteX14" fmla="*/ 38752 w 408182"/>
                <a:gd name="connsiteY14" fmla="*/ 508243 h 552113"/>
                <a:gd name="connsiteX15" fmla="*/ 197632 w 408182"/>
                <a:gd name="connsiteY15" fmla="*/ 534049 h 552113"/>
                <a:gd name="connsiteX16" fmla="*/ 197632 w 408182"/>
                <a:gd name="connsiteY16" fmla="*/ 266959 h 552113"/>
                <a:gd name="connsiteX17" fmla="*/ 21959 w 408182"/>
                <a:gd name="connsiteY17" fmla="*/ 221798 h 552113"/>
                <a:gd name="connsiteX18" fmla="*/ 206675 w 408182"/>
                <a:gd name="connsiteY18" fmla="*/ 250185 h 552113"/>
                <a:gd name="connsiteX19" fmla="*/ 391390 w 408182"/>
                <a:gd name="connsiteY19" fmla="*/ 221798 h 552113"/>
                <a:gd name="connsiteX20" fmla="*/ 391390 w 408182"/>
                <a:gd name="connsiteY20" fmla="*/ 343086 h 552113"/>
                <a:gd name="connsiteX21" fmla="*/ 408182 w 408182"/>
                <a:gd name="connsiteY21" fmla="*/ 383085 h 552113"/>
                <a:gd name="connsiteX22" fmla="*/ 391390 w 408182"/>
                <a:gd name="connsiteY22" fmla="*/ 423084 h 552113"/>
                <a:gd name="connsiteX23" fmla="*/ 391390 w 408182"/>
                <a:gd name="connsiteY23" fmla="*/ 522436 h 552113"/>
                <a:gd name="connsiteX24" fmla="*/ 206675 w 408182"/>
                <a:gd name="connsiteY24" fmla="*/ 552113 h 552113"/>
                <a:gd name="connsiteX25" fmla="*/ 21959 w 408182"/>
                <a:gd name="connsiteY25" fmla="*/ 522436 h 552113"/>
                <a:gd name="connsiteX26" fmla="*/ 21959 w 408182"/>
                <a:gd name="connsiteY26" fmla="*/ 425665 h 552113"/>
                <a:gd name="connsiteX27" fmla="*/ 0 w 408182"/>
                <a:gd name="connsiteY27" fmla="*/ 383085 h 552113"/>
                <a:gd name="connsiteX28" fmla="*/ 21959 w 408182"/>
                <a:gd name="connsiteY28" fmla="*/ 339215 h 552113"/>
                <a:gd name="connsiteX29" fmla="*/ 229982 w 408182"/>
                <a:gd name="connsiteY29" fmla="*/ 0 h 552113"/>
                <a:gd name="connsiteX30" fmla="*/ 257107 w 408182"/>
                <a:gd name="connsiteY30" fmla="*/ 58066 h 552113"/>
                <a:gd name="connsiteX31" fmla="*/ 317816 w 408182"/>
                <a:gd name="connsiteY31" fmla="*/ 41292 h 552113"/>
                <a:gd name="connsiteX32" fmla="*/ 308774 w 408182"/>
                <a:gd name="connsiteY32" fmla="*/ 91616 h 552113"/>
                <a:gd name="connsiteX33" fmla="*/ 357858 w 408182"/>
                <a:gd name="connsiteY33" fmla="*/ 109681 h 552113"/>
                <a:gd name="connsiteX34" fmla="*/ 330733 w 408182"/>
                <a:gd name="connsiteY34" fmla="*/ 148391 h 552113"/>
                <a:gd name="connsiteX35" fmla="*/ 338483 w 408182"/>
                <a:gd name="connsiteY35" fmla="*/ 190973 h 552113"/>
                <a:gd name="connsiteX36" fmla="*/ 335900 w 408182"/>
                <a:gd name="connsiteY36" fmla="*/ 214200 h 552113"/>
                <a:gd name="connsiteX37" fmla="*/ 206732 w 408182"/>
                <a:gd name="connsiteY37" fmla="*/ 234845 h 552113"/>
                <a:gd name="connsiteX38" fmla="*/ 65939 w 408182"/>
                <a:gd name="connsiteY38" fmla="*/ 211619 h 552113"/>
                <a:gd name="connsiteX39" fmla="*/ 64648 w 408182"/>
                <a:gd name="connsiteY39" fmla="*/ 190973 h 552113"/>
                <a:gd name="connsiteX40" fmla="*/ 65939 w 408182"/>
                <a:gd name="connsiteY40" fmla="*/ 167747 h 552113"/>
                <a:gd name="connsiteX41" fmla="*/ 71106 w 408182"/>
                <a:gd name="connsiteY41" fmla="*/ 150972 h 552113"/>
                <a:gd name="connsiteX42" fmla="*/ 31064 w 408182"/>
                <a:gd name="connsiteY42" fmla="*/ 116132 h 552113"/>
                <a:gd name="connsiteX43" fmla="*/ 77564 w 408182"/>
                <a:gd name="connsiteY43" fmla="*/ 101938 h 552113"/>
                <a:gd name="connsiteX44" fmla="*/ 54314 w 408182"/>
                <a:gd name="connsiteY44" fmla="*/ 47743 h 552113"/>
                <a:gd name="connsiteX45" fmla="*/ 118898 w 408182"/>
                <a:gd name="connsiteY45" fmla="*/ 69680 h 552113"/>
                <a:gd name="connsiteX46" fmla="*/ 136981 w 408182"/>
                <a:gd name="connsiteY46" fmla="*/ 7742 h 552113"/>
                <a:gd name="connsiteX47" fmla="*/ 177023 w 408182"/>
                <a:gd name="connsiteY47" fmla="*/ 54195 h 5521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408182" h="552113">
                  <a:moveTo>
                    <a:pt x="374597" y="241153"/>
                  </a:moveTo>
                  <a:lnTo>
                    <a:pt x="214425" y="266959"/>
                  </a:lnTo>
                  <a:lnTo>
                    <a:pt x="214425" y="534049"/>
                  </a:lnTo>
                  <a:lnTo>
                    <a:pt x="374597" y="508243"/>
                  </a:lnTo>
                  <a:lnTo>
                    <a:pt x="374597" y="429535"/>
                  </a:lnTo>
                  <a:cubicBezTo>
                    <a:pt x="373306" y="429535"/>
                    <a:pt x="373306" y="430826"/>
                    <a:pt x="372014" y="430826"/>
                  </a:cubicBezTo>
                  <a:cubicBezTo>
                    <a:pt x="352638" y="430826"/>
                    <a:pt x="335846" y="408891"/>
                    <a:pt x="335846" y="383085"/>
                  </a:cubicBezTo>
                  <a:cubicBezTo>
                    <a:pt x="335846" y="355989"/>
                    <a:pt x="352638" y="335344"/>
                    <a:pt x="372014" y="335344"/>
                  </a:cubicBezTo>
                  <a:cubicBezTo>
                    <a:pt x="373306" y="335344"/>
                    <a:pt x="373306" y="335344"/>
                    <a:pt x="374597" y="335344"/>
                  </a:cubicBezTo>
                  <a:lnTo>
                    <a:pt x="374597" y="274700"/>
                  </a:lnTo>
                  <a:close/>
                  <a:moveTo>
                    <a:pt x="38752" y="241153"/>
                  </a:moveTo>
                  <a:lnTo>
                    <a:pt x="38752" y="335344"/>
                  </a:lnTo>
                  <a:cubicBezTo>
                    <a:pt x="56836" y="336634"/>
                    <a:pt x="72336" y="357279"/>
                    <a:pt x="72336" y="383085"/>
                  </a:cubicBezTo>
                  <a:cubicBezTo>
                    <a:pt x="72336" y="408891"/>
                    <a:pt x="56836" y="429535"/>
                    <a:pt x="38752" y="430826"/>
                  </a:cubicBezTo>
                  <a:lnTo>
                    <a:pt x="38752" y="508243"/>
                  </a:lnTo>
                  <a:lnTo>
                    <a:pt x="197632" y="534049"/>
                  </a:lnTo>
                  <a:lnTo>
                    <a:pt x="197632" y="266959"/>
                  </a:lnTo>
                  <a:close/>
                  <a:moveTo>
                    <a:pt x="21959" y="221798"/>
                  </a:moveTo>
                  <a:lnTo>
                    <a:pt x="206675" y="250185"/>
                  </a:lnTo>
                  <a:lnTo>
                    <a:pt x="391390" y="221798"/>
                  </a:lnTo>
                  <a:lnTo>
                    <a:pt x="391390" y="343086"/>
                  </a:lnTo>
                  <a:cubicBezTo>
                    <a:pt x="401724" y="350828"/>
                    <a:pt x="408182" y="366311"/>
                    <a:pt x="408182" y="383085"/>
                  </a:cubicBezTo>
                  <a:cubicBezTo>
                    <a:pt x="408182" y="399859"/>
                    <a:pt x="401724" y="414052"/>
                    <a:pt x="391390" y="423084"/>
                  </a:cubicBezTo>
                  <a:lnTo>
                    <a:pt x="391390" y="522436"/>
                  </a:lnTo>
                  <a:lnTo>
                    <a:pt x="206675" y="552113"/>
                  </a:lnTo>
                  <a:lnTo>
                    <a:pt x="21959" y="522436"/>
                  </a:lnTo>
                  <a:lnTo>
                    <a:pt x="21959" y="425665"/>
                  </a:lnTo>
                  <a:cubicBezTo>
                    <a:pt x="9042" y="419213"/>
                    <a:pt x="0" y="402439"/>
                    <a:pt x="0" y="383085"/>
                  </a:cubicBezTo>
                  <a:cubicBezTo>
                    <a:pt x="0" y="363730"/>
                    <a:pt x="9042" y="346957"/>
                    <a:pt x="21959" y="339215"/>
                  </a:cubicBezTo>
                  <a:close/>
                  <a:moveTo>
                    <a:pt x="229982" y="0"/>
                  </a:moveTo>
                  <a:lnTo>
                    <a:pt x="257107" y="58066"/>
                  </a:lnTo>
                  <a:lnTo>
                    <a:pt x="317816" y="41292"/>
                  </a:lnTo>
                  <a:lnTo>
                    <a:pt x="308774" y="91616"/>
                  </a:lnTo>
                  <a:lnTo>
                    <a:pt x="357858" y="109681"/>
                  </a:lnTo>
                  <a:lnTo>
                    <a:pt x="330733" y="148391"/>
                  </a:lnTo>
                  <a:cubicBezTo>
                    <a:pt x="334608" y="161295"/>
                    <a:pt x="338483" y="175489"/>
                    <a:pt x="338483" y="190973"/>
                  </a:cubicBezTo>
                  <a:cubicBezTo>
                    <a:pt x="338483" y="198715"/>
                    <a:pt x="337191" y="206457"/>
                    <a:pt x="335900" y="214200"/>
                  </a:cubicBezTo>
                  <a:lnTo>
                    <a:pt x="206732" y="234845"/>
                  </a:lnTo>
                  <a:lnTo>
                    <a:pt x="65939" y="211619"/>
                  </a:lnTo>
                  <a:cubicBezTo>
                    <a:pt x="64648" y="205167"/>
                    <a:pt x="64648" y="198715"/>
                    <a:pt x="64648" y="190973"/>
                  </a:cubicBezTo>
                  <a:cubicBezTo>
                    <a:pt x="64648" y="183231"/>
                    <a:pt x="64648" y="175489"/>
                    <a:pt x="65939" y="167747"/>
                  </a:cubicBezTo>
                  <a:cubicBezTo>
                    <a:pt x="67231" y="162585"/>
                    <a:pt x="68523" y="157424"/>
                    <a:pt x="71106" y="150972"/>
                  </a:cubicBezTo>
                  <a:lnTo>
                    <a:pt x="31064" y="116132"/>
                  </a:lnTo>
                  <a:lnTo>
                    <a:pt x="77564" y="101938"/>
                  </a:lnTo>
                  <a:lnTo>
                    <a:pt x="54314" y="47743"/>
                  </a:lnTo>
                  <a:lnTo>
                    <a:pt x="118898" y="69680"/>
                  </a:lnTo>
                  <a:lnTo>
                    <a:pt x="136981" y="7742"/>
                  </a:lnTo>
                  <a:lnTo>
                    <a:pt x="177023" y="54195"/>
                  </a:lnTo>
                  <a:close/>
                </a:path>
              </a:pathLst>
            </a:custGeom>
            <a:solidFill>
              <a:srgbClr val="3F5FA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4426244" y="3763391"/>
              <a:ext cx="3178279" cy="4979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24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阿里巴巴普惠体 Medium" panose="00020600040101010101" pitchFamily="18" charset="-122"/>
                  <a:ea typeface="阿里巴巴普惠体 Medium" panose="00020600040101010101" pitchFamily="18" charset="-122"/>
                  <a:cs typeface="阿里巴巴普惠体 Medium" panose="00020600040101010101" pitchFamily="18" charset="-122"/>
                </a:rPr>
                <a:t>二、主题及形式</a:t>
              </a: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7876098" y="2334808"/>
            <a:ext cx="3178279" cy="1477119"/>
            <a:chOff x="4490042" y="2794809"/>
            <a:chExt cx="3178279" cy="1477119"/>
          </a:xfrm>
        </p:grpSpPr>
        <p:sp>
          <p:nvSpPr>
            <p:cNvPr id="26" name="boy-reading-a-book_43450"/>
            <p:cNvSpPr>
              <a:spLocks noChangeAspect="1"/>
            </p:cNvSpPr>
            <p:nvPr/>
          </p:nvSpPr>
          <p:spPr>
            <a:xfrm>
              <a:off x="5786417" y="2794809"/>
              <a:ext cx="585531" cy="792000"/>
            </a:xfrm>
            <a:custGeom>
              <a:avLst/>
              <a:gdLst>
                <a:gd name="connsiteX0" fmla="*/ 374597 w 408182"/>
                <a:gd name="connsiteY0" fmla="*/ 241153 h 552113"/>
                <a:gd name="connsiteX1" fmla="*/ 214425 w 408182"/>
                <a:gd name="connsiteY1" fmla="*/ 266959 h 552113"/>
                <a:gd name="connsiteX2" fmla="*/ 214425 w 408182"/>
                <a:gd name="connsiteY2" fmla="*/ 534049 h 552113"/>
                <a:gd name="connsiteX3" fmla="*/ 374597 w 408182"/>
                <a:gd name="connsiteY3" fmla="*/ 508243 h 552113"/>
                <a:gd name="connsiteX4" fmla="*/ 374597 w 408182"/>
                <a:gd name="connsiteY4" fmla="*/ 429535 h 552113"/>
                <a:gd name="connsiteX5" fmla="*/ 372014 w 408182"/>
                <a:gd name="connsiteY5" fmla="*/ 430826 h 552113"/>
                <a:gd name="connsiteX6" fmla="*/ 335846 w 408182"/>
                <a:gd name="connsiteY6" fmla="*/ 383085 h 552113"/>
                <a:gd name="connsiteX7" fmla="*/ 372014 w 408182"/>
                <a:gd name="connsiteY7" fmla="*/ 335344 h 552113"/>
                <a:gd name="connsiteX8" fmla="*/ 374597 w 408182"/>
                <a:gd name="connsiteY8" fmla="*/ 335344 h 552113"/>
                <a:gd name="connsiteX9" fmla="*/ 374597 w 408182"/>
                <a:gd name="connsiteY9" fmla="*/ 274700 h 552113"/>
                <a:gd name="connsiteX10" fmla="*/ 38752 w 408182"/>
                <a:gd name="connsiteY10" fmla="*/ 241153 h 552113"/>
                <a:gd name="connsiteX11" fmla="*/ 38752 w 408182"/>
                <a:gd name="connsiteY11" fmla="*/ 335344 h 552113"/>
                <a:gd name="connsiteX12" fmla="*/ 72336 w 408182"/>
                <a:gd name="connsiteY12" fmla="*/ 383085 h 552113"/>
                <a:gd name="connsiteX13" fmla="*/ 38752 w 408182"/>
                <a:gd name="connsiteY13" fmla="*/ 430826 h 552113"/>
                <a:gd name="connsiteX14" fmla="*/ 38752 w 408182"/>
                <a:gd name="connsiteY14" fmla="*/ 508243 h 552113"/>
                <a:gd name="connsiteX15" fmla="*/ 197632 w 408182"/>
                <a:gd name="connsiteY15" fmla="*/ 534049 h 552113"/>
                <a:gd name="connsiteX16" fmla="*/ 197632 w 408182"/>
                <a:gd name="connsiteY16" fmla="*/ 266959 h 552113"/>
                <a:gd name="connsiteX17" fmla="*/ 21959 w 408182"/>
                <a:gd name="connsiteY17" fmla="*/ 221798 h 552113"/>
                <a:gd name="connsiteX18" fmla="*/ 206675 w 408182"/>
                <a:gd name="connsiteY18" fmla="*/ 250185 h 552113"/>
                <a:gd name="connsiteX19" fmla="*/ 391390 w 408182"/>
                <a:gd name="connsiteY19" fmla="*/ 221798 h 552113"/>
                <a:gd name="connsiteX20" fmla="*/ 391390 w 408182"/>
                <a:gd name="connsiteY20" fmla="*/ 343086 h 552113"/>
                <a:gd name="connsiteX21" fmla="*/ 408182 w 408182"/>
                <a:gd name="connsiteY21" fmla="*/ 383085 h 552113"/>
                <a:gd name="connsiteX22" fmla="*/ 391390 w 408182"/>
                <a:gd name="connsiteY22" fmla="*/ 423084 h 552113"/>
                <a:gd name="connsiteX23" fmla="*/ 391390 w 408182"/>
                <a:gd name="connsiteY23" fmla="*/ 522436 h 552113"/>
                <a:gd name="connsiteX24" fmla="*/ 206675 w 408182"/>
                <a:gd name="connsiteY24" fmla="*/ 552113 h 552113"/>
                <a:gd name="connsiteX25" fmla="*/ 21959 w 408182"/>
                <a:gd name="connsiteY25" fmla="*/ 522436 h 552113"/>
                <a:gd name="connsiteX26" fmla="*/ 21959 w 408182"/>
                <a:gd name="connsiteY26" fmla="*/ 425665 h 552113"/>
                <a:gd name="connsiteX27" fmla="*/ 0 w 408182"/>
                <a:gd name="connsiteY27" fmla="*/ 383085 h 552113"/>
                <a:gd name="connsiteX28" fmla="*/ 21959 w 408182"/>
                <a:gd name="connsiteY28" fmla="*/ 339215 h 552113"/>
                <a:gd name="connsiteX29" fmla="*/ 229982 w 408182"/>
                <a:gd name="connsiteY29" fmla="*/ 0 h 552113"/>
                <a:gd name="connsiteX30" fmla="*/ 257107 w 408182"/>
                <a:gd name="connsiteY30" fmla="*/ 58066 h 552113"/>
                <a:gd name="connsiteX31" fmla="*/ 317816 w 408182"/>
                <a:gd name="connsiteY31" fmla="*/ 41292 h 552113"/>
                <a:gd name="connsiteX32" fmla="*/ 308774 w 408182"/>
                <a:gd name="connsiteY32" fmla="*/ 91616 h 552113"/>
                <a:gd name="connsiteX33" fmla="*/ 357858 w 408182"/>
                <a:gd name="connsiteY33" fmla="*/ 109681 h 552113"/>
                <a:gd name="connsiteX34" fmla="*/ 330733 w 408182"/>
                <a:gd name="connsiteY34" fmla="*/ 148391 h 552113"/>
                <a:gd name="connsiteX35" fmla="*/ 338483 w 408182"/>
                <a:gd name="connsiteY35" fmla="*/ 190973 h 552113"/>
                <a:gd name="connsiteX36" fmla="*/ 335900 w 408182"/>
                <a:gd name="connsiteY36" fmla="*/ 214200 h 552113"/>
                <a:gd name="connsiteX37" fmla="*/ 206732 w 408182"/>
                <a:gd name="connsiteY37" fmla="*/ 234845 h 552113"/>
                <a:gd name="connsiteX38" fmla="*/ 65939 w 408182"/>
                <a:gd name="connsiteY38" fmla="*/ 211619 h 552113"/>
                <a:gd name="connsiteX39" fmla="*/ 64648 w 408182"/>
                <a:gd name="connsiteY39" fmla="*/ 190973 h 552113"/>
                <a:gd name="connsiteX40" fmla="*/ 65939 w 408182"/>
                <a:gd name="connsiteY40" fmla="*/ 167747 h 552113"/>
                <a:gd name="connsiteX41" fmla="*/ 71106 w 408182"/>
                <a:gd name="connsiteY41" fmla="*/ 150972 h 552113"/>
                <a:gd name="connsiteX42" fmla="*/ 31064 w 408182"/>
                <a:gd name="connsiteY42" fmla="*/ 116132 h 552113"/>
                <a:gd name="connsiteX43" fmla="*/ 77564 w 408182"/>
                <a:gd name="connsiteY43" fmla="*/ 101938 h 552113"/>
                <a:gd name="connsiteX44" fmla="*/ 54314 w 408182"/>
                <a:gd name="connsiteY44" fmla="*/ 47743 h 552113"/>
                <a:gd name="connsiteX45" fmla="*/ 118898 w 408182"/>
                <a:gd name="connsiteY45" fmla="*/ 69680 h 552113"/>
                <a:gd name="connsiteX46" fmla="*/ 136981 w 408182"/>
                <a:gd name="connsiteY46" fmla="*/ 7742 h 552113"/>
                <a:gd name="connsiteX47" fmla="*/ 177023 w 408182"/>
                <a:gd name="connsiteY47" fmla="*/ 54195 h 5521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408182" h="552113">
                  <a:moveTo>
                    <a:pt x="374597" y="241153"/>
                  </a:moveTo>
                  <a:lnTo>
                    <a:pt x="214425" y="266959"/>
                  </a:lnTo>
                  <a:lnTo>
                    <a:pt x="214425" y="534049"/>
                  </a:lnTo>
                  <a:lnTo>
                    <a:pt x="374597" y="508243"/>
                  </a:lnTo>
                  <a:lnTo>
                    <a:pt x="374597" y="429535"/>
                  </a:lnTo>
                  <a:cubicBezTo>
                    <a:pt x="373306" y="429535"/>
                    <a:pt x="373306" y="430826"/>
                    <a:pt x="372014" y="430826"/>
                  </a:cubicBezTo>
                  <a:cubicBezTo>
                    <a:pt x="352638" y="430826"/>
                    <a:pt x="335846" y="408891"/>
                    <a:pt x="335846" y="383085"/>
                  </a:cubicBezTo>
                  <a:cubicBezTo>
                    <a:pt x="335846" y="355989"/>
                    <a:pt x="352638" y="335344"/>
                    <a:pt x="372014" y="335344"/>
                  </a:cubicBezTo>
                  <a:cubicBezTo>
                    <a:pt x="373306" y="335344"/>
                    <a:pt x="373306" y="335344"/>
                    <a:pt x="374597" y="335344"/>
                  </a:cubicBezTo>
                  <a:lnTo>
                    <a:pt x="374597" y="274700"/>
                  </a:lnTo>
                  <a:close/>
                  <a:moveTo>
                    <a:pt x="38752" y="241153"/>
                  </a:moveTo>
                  <a:lnTo>
                    <a:pt x="38752" y="335344"/>
                  </a:lnTo>
                  <a:cubicBezTo>
                    <a:pt x="56836" y="336634"/>
                    <a:pt x="72336" y="357279"/>
                    <a:pt x="72336" y="383085"/>
                  </a:cubicBezTo>
                  <a:cubicBezTo>
                    <a:pt x="72336" y="408891"/>
                    <a:pt x="56836" y="429535"/>
                    <a:pt x="38752" y="430826"/>
                  </a:cubicBezTo>
                  <a:lnTo>
                    <a:pt x="38752" y="508243"/>
                  </a:lnTo>
                  <a:lnTo>
                    <a:pt x="197632" y="534049"/>
                  </a:lnTo>
                  <a:lnTo>
                    <a:pt x="197632" y="266959"/>
                  </a:lnTo>
                  <a:close/>
                  <a:moveTo>
                    <a:pt x="21959" y="221798"/>
                  </a:moveTo>
                  <a:lnTo>
                    <a:pt x="206675" y="250185"/>
                  </a:lnTo>
                  <a:lnTo>
                    <a:pt x="391390" y="221798"/>
                  </a:lnTo>
                  <a:lnTo>
                    <a:pt x="391390" y="343086"/>
                  </a:lnTo>
                  <a:cubicBezTo>
                    <a:pt x="401724" y="350828"/>
                    <a:pt x="408182" y="366311"/>
                    <a:pt x="408182" y="383085"/>
                  </a:cubicBezTo>
                  <a:cubicBezTo>
                    <a:pt x="408182" y="399859"/>
                    <a:pt x="401724" y="414052"/>
                    <a:pt x="391390" y="423084"/>
                  </a:cubicBezTo>
                  <a:lnTo>
                    <a:pt x="391390" y="522436"/>
                  </a:lnTo>
                  <a:lnTo>
                    <a:pt x="206675" y="552113"/>
                  </a:lnTo>
                  <a:lnTo>
                    <a:pt x="21959" y="522436"/>
                  </a:lnTo>
                  <a:lnTo>
                    <a:pt x="21959" y="425665"/>
                  </a:lnTo>
                  <a:cubicBezTo>
                    <a:pt x="9042" y="419213"/>
                    <a:pt x="0" y="402439"/>
                    <a:pt x="0" y="383085"/>
                  </a:cubicBezTo>
                  <a:cubicBezTo>
                    <a:pt x="0" y="363730"/>
                    <a:pt x="9042" y="346957"/>
                    <a:pt x="21959" y="339215"/>
                  </a:cubicBezTo>
                  <a:close/>
                  <a:moveTo>
                    <a:pt x="229982" y="0"/>
                  </a:moveTo>
                  <a:lnTo>
                    <a:pt x="257107" y="58066"/>
                  </a:lnTo>
                  <a:lnTo>
                    <a:pt x="317816" y="41292"/>
                  </a:lnTo>
                  <a:lnTo>
                    <a:pt x="308774" y="91616"/>
                  </a:lnTo>
                  <a:lnTo>
                    <a:pt x="357858" y="109681"/>
                  </a:lnTo>
                  <a:lnTo>
                    <a:pt x="330733" y="148391"/>
                  </a:lnTo>
                  <a:cubicBezTo>
                    <a:pt x="334608" y="161295"/>
                    <a:pt x="338483" y="175489"/>
                    <a:pt x="338483" y="190973"/>
                  </a:cubicBezTo>
                  <a:cubicBezTo>
                    <a:pt x="338483" y="198715"/>
                    <a:pt x="337191" y="206457"/>
                    <a:pt x="335900" y="214200"/>
                  </a:cubicBezTo>
                  <a:lnTo>
                    <a:pt x="206732" y="234845"/>
                  </a:lnTo>
                  <a:lnTo>
                    <a:pt x="65939" y="211619"/>
                  </a:lnTo>
                  <a:cubicBezTo>
                    <a:pt x="64648" y="205167"/>
                    <a:pt x="64648" y="198715"/>
                    <a:pt x="64648" y="190973"/>
                  </a:cubicBezTo>
                  <a:cubicBezTo>
                    <a:pt x="64648" y="183231"/>
                    <a:pt x="64648" y="175489"/>
                    <a:pt x="65939" y="167747"/>
                  </a:cubicBezTo>
                  <a:cubicBezTo>
                    <a:pt x="67231" y="162585"/>
                    <a:pt x="68523" y="157424"/>
                    <a:pt x="71106" y="150972"/>
                  </a:cubicBezTo>
                  <a:lnTo>
                    <a:pt x="31064" y="116132"/>
                  </a:lnTo>
                  <a:lnTo>
                    <a:pt x="77564" y="101938"/>
                  </a:lnTo>
                  <a:lnTo>
                    <a:pt x="54314" y="47743"/>
                  </a:lnTo>
                  <a:lnTo>
                    <a:pt x="118898" y="69680"/>
                  </a:lnTo>
                  <a:lnTo>
                    <a:pt x="136981" y="7742"/>
                  </a:lnTo>
                  <a:lnTo>
                    <a:pt x="177023" y="54195"/>
                  </a:lnTo>
                  <a:close/>
                </a:path>
              </a:pathLst>
            </a:custGeom>
            <a:solidFill>
              <a:srgbClr val="7C769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4490042" y="3763391"/>
              <a:ext cx="3178279" cy="5085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2400" b="1" dirty="0">
                  <a:solidFill>
                    <a:schemeClr val="tx1">
                      <a:lumMod val="85000"/>
                      <a:lumOff val="15000"/>
                    </a:schemeClr>
                  </a:solidFill>
                  <a:ea typeface="阿里巴巴普惠体 Medium" panose="00020600040101010101" pitchFamily="18" charset="-122"/>
                </a:rPr>
                <a:t>三、阶段及环节</a:t>
              </a: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1133789" y="2347889"/>
            <a:ext cx="3178279" cy="1477119"/>
            <a:chOff x="4490042" y="2794809"/>
            <a:chExt cx="3178279" cy="1477119"/>
          </a:xfrm>
        </p:grpSpPr>
        <p:sp>
          <p:nvSpPr>
            <p:cNvPr id="29" name="boy-reading-a-book_43450"/>
            <p:cNvSpPr>
              <a:spLocks noChangeAspect="1"/>
            </p:cNvSpPr>
            <p:nvPr/>
          </p:nvSpPr>
          <p:spPr>
            <a:xfrm>
              <a:off x="5786417" y="2794809"/>
              <a:ext cx="585531" cy="792000"/>
            </a:xfrm>
            <a:custGeom>
              <a:avLst/>
              <a:gdLst>
                <a:gd name="connsiteX0" fmla="*/ 374597 w 408182"/>
                <a:gd name="connsiteY0" fmla="*/ 241153 h 552113"/>
                <a:gd name="connsiteX1" fmla="*/ 214425 w 408182"/>
                <a:gd name="connsiteY1" fmla="*/ 266959 h 552113"/>
                <a:gd name="connsiteX2" fmla="*/ 214425 w 408182"/>
                <a:gd name="connsiteY2" fmla="*/ 534049 h 552113"/>
                <a:gd name="connsiteX3" fmla="*/ 374597 w 408182"/>
                <a:gd name="connsiteY3" fmla="*/ 508243 h 552113"/>
                <a:gd name="connsiteX4" fmla="*/ 374597 w 408182"/>
                <a:gd name="connsiteY4" fmla="*/ 429535 h 552113"/>
                <a:gd name="connsiteX5" fmla="*/ 372014 w 408182"/>
                <a:gd name="connsiteY5" fmla="*/ 430826 h 552113"/>
                <a:gd name="connsiteX6" fmla="*/ 335846 w 408182"/>
                <a:gd name="connsiteY6" fmla="*/ 383085 h 552113"/>
                <a:gd name="connsiteX7" fmla="*/ 372014 w 408182"/>
                <a:gd name="connsiteY7" fmla="*/ 335344 h 552113"/>
                <a:gd name="connsiteX8" fmla="*/ 374597 w 408182"/>
                <a:gd name="connsiteY8" fmla="*/ 335344 h 552113"/>
                <a:gd name="connsiteX9" fmla="*/ 374597 w 408182"/>
                <a:gd name="connsiteY9" fmla="*/ 274700 h 552113"/>
                <a:gd name="connsiteX10" fmla="*/ 38752 w 408182"/>
                <a:gd name="connsiteY10" fmla="*/ 241153 h 552113"/>
                <a:gd name="connsiteX11" fmla="*/ 38752 w 408182"/>
                <a:gd name="connsiteY11" fmla="*/ 335344 h 552113"/>
                <a:gd name="connsiteX12" fmla="*/ 72336 w 408182"/>
                <a:gd name="connsiteY12" fmla="*/ 383085 h 552113"/>
                <a:gd name="connsiteX13" fmla="*/ 38752 w 408182"/>
                <a:gd name="connsiteY13" fmla="*/ 430826 h 552113"/>
                <a:gd name="connsiteX14" fmla="*/ 38752 w 408182"/>
                <a:gd name="connsiteY14" fmla="*/ 508243 h 552113"/>
                <a:gd name="connsiteX15" fmla="*/ 197632 w 408182"/>
                <a:gd name="connsiteY15" fmla="*/ 534049 h 552113"/>
                <a:gd name="connsiteX16" fmla="*/ 197632 w 408182"/>
                <a:gd name="connsiteY16" fmla="*/ 266959 h 552113"/>
                <a:gd name="connsiteX17" fmla="*/ 21959 w 408182"/>
                <a:gd name="connsiteY17" fmla="*/ 221798 h 552113"/>
                <a:gd name="connsiteX18" fmla="*/ 206675 w 408182"/>
                <a:gd name="connsiteY18" fmla="*/ 250185 h 552113"/>
                <a:gd name="connsiteX19" fmla="*/ 391390 w 408182"/>
                <a:gd name="connsiteY19" fmla="*/ 221798 h 552113"/>
                <a:gd name="connsiteX20" fmla="*/ 391390 w 408182"/>
                <a:gd name="connsiteY20" fmla="*/ 343086 h 552113"/>
                <a:gd name="connsiteX21" fmla="*/ 408182 w 408182"/>
                <a:gd name="connsiteY21" fmla="*/ 383085 h 552113"/>
                <a:gd name="connsiteX22" fmla="*/ 391390 w 408182"/>
                <a:gd name="connsiteY22" fmla="*/ 423084 h 552113"/>
                <a:gd name="connsiteX23" fmla="*/ 391390 w 408182"/>
                <a:gd name="connsiteY23" fmla="*/ 522436 h 552113"/>
                <a:gd name="connsiteX24" fmla="*/ 206675 w 408182"/>
                <a:gd name="connsiteY24" fmla="*/ 552113 h 552113"/>
                <a:gd name="connsiteX25" fmla="*/ 21959 w 408182"/>
                <a:gd name="connsiteY25" fmla="*/ 522436 h 552113"/>
                <a:gd name="connsiteX26" fmla="*/ 21959 w 408182"/>
                <a:gd name="connsiteY26" fmla="*/ 425665 h 552113"/>
                <a:gd name="connsiteX27" fmla="*/ 0 w 408182"/>
                <a:gd name="connsiteY27" fmla="*/ 383085 h 552113"/>
                <a:gd name="connsiteX28" fmla="*/ 21959 w 408182"/>
                <a:gd name="connsiteY28" fmla="*/ 339215 h 552113"/>
                <a:gd name="connsiteX29" fmla="*/ 229982 w 408182"/>
                <a:gd name="connsiteY29" fmla="*/ 0 h 552113"/>
                <a:gd name="connsiteX30" fmla="*/ 257107 w 408182"/>
                <a:gd name="connsiteY30" fmla="*/ 58066 h 552113"/>
                <a:gd name="connsiteX31" fmla="*/ 317816 w 408182"/>
                <a:gd name="connsiteY31" fmla="*/ 41292 h 552113"/>
                <a:gd name="connsiteX32" fmla="*/ 308774 w 408182"/>
                <a:gd name="connsiteY32" fmla="*/ 91616 h 552113"/>
                <a:gd name="connsiteX33" fmla="*/ 357858 w 408182"/>
                <a:gd name="connsiteY33" fmla="*/ 109681 h 552113"/>
                <a:gd name="connsiteX34" fmla="*/ 330733 w 408182"/>
                <a:gd name="connsiteY34" fmla="*/ 148391 h 552113"/>
                <a:gd name="connsiteX35" fmla="*/ 338483 w 408182"/>
                <a:gd name="connsiteY35" fmla="*/ 190973 h 552113"/>
                <a:gd name="connsiteX36" fmla="*/ 335900 w 408182"/>
                <a:gd name="connsiteY36" fmla="*/ 214200 h 552113"/>
                <a:gd name="connsiteX37" fmla="*/ 206732 w 408182"/>
                <a:gd name="connsiteY37" fmla="*/ 234845 h 552113"/>
                <a:gd name="connsiteX38" fmla="*/ 65939 w 408182"/>
                <a:gd name="connsiteY38" fmla="*/ 211619 h 552113"/>
                <a:gd name="connsiteX39" fmla="*/ 64648 w 408182"/>
                <a:gd name="connsiteY39" fmla="*/ 190973 h 552113"/>
                <a:gd name="connsiteX40" fmla="*/ 65939 w 408182"/>
                <a:gd name="connsiteY40" fmla="*/ 167747 h 552113"/>
                <a:gd name="connsiteX41" fmla="*/ 71106 w 408182"/>
                <a:gd name="connsiteY41" fmla="*/ 150972 h 552113"/>
                <a:gd name="connsiteX42" fmla="*/ 31064 w 408182"/>
                <a:gd name="connsiteY42" fmla="*/ 116132 h 552113"/>
                <a:gd name="connsiteX43" fmla="*/ 77564 w 408182"/>
                <a:gd name="connsiteY43" fmla="*/ 101938 h 552113"/>
                <a:gd name="connsiteX44" fmla="*/ 54314 w 408182"/>
                <a:gd name="connsiteY44" fmla="*/ 47743 h 552113"/>
                <a:gd name="connsiteX45" fmla="*/ 118898 w 408182"/>
                <a:gd name="connsiteY45" fmla="*/ 69680 h 552113"/>
                <a:gd name="connsiteX46" fmla="*/ 136981 w 408182"/>
                <a:gd name="connsiteY46" fmla="*/ 7742 h 552113"/>
                <a:gd name="connsiteX47" fmla="*/ 177023 w 408182"/>
                <a:gd name="connsiteY47" fmla="*/ 54195 h 5521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408182" h="552113">
                  <a:moveTo>
                    <a:pt x="374597" y="241153"/>
                  </a:moveTo>
                  <a:lnTo>
                    <a:pt x="214425" y="266959"/>
                  </a:lnTo>
                  <a:lnTo>
                    <a:pt x="214425" y="534049"/>
                  </a:lnTo>
                  <a:lnTo>
                    <a:pt x="374597" y="508243"/>
                  </a:lnTo>
                  <a:lnTo>
                    <a:pt x="374597" y="429535"/>
                  </a:lnTo>
                  <a:cubicBezTo>
                    <a:pt x="373306" y="429535"/>
                    <a:pt x="373306" y="430826"/>
                    <a:pt x="372014" y="430826"/>
                  </a:cubicBezTo>
                  <a:cubicBezTo>
                    <a:pt x="352638" y="430826"/>
                    <a:pt x="335846" y="408891"/>
                    <a:pt x="335846" y="383085"/>
                  </a:cubicBezTo>
                  <a:cubicBezTo>
                    <a:pt x="335846" y="355989"/>
                    <a:pt x="352638" y="335344"/>
                    <a:pt x="372014" y="335344"/>
                  </a:cubicBezTo>
                  <a:cubicBezTo>
                    <a:pt x="373306" y="335344"/>
                    <a:pt x="373306" y="335344"/>
                    <a:pt x="374597" y="335344"/>
                  </a:cubicBezTo>
                  <a:lnTo>
                    <a:pt x="374597" y="274700"/>
                  </a:lnTo>
                  <a:close/>
                  <a:moveTo>
                    <a:pt x="38752" y="241153"/>
                  </a:moveTo>
                  <a:lnTo>
                    <a:pt x="38752" y="335344"/>
                  </a:lnTo>
                  <a:cubicBezTo>
                    <a:pt x="56836" y="336634"/>
                    <a:pt x="72336" y="357279"/>
                    <a:pt x="72336" y="383085"/>
                  </a:cubicBezTo>
                  <a:cubicBezTo>
                    <a:pt x="72336" y="408891"/>
                    <a:pt x="56836" y="429535"/>
                    <a:pt x="38752" y="430826"/>
                  </a:cubicBezTo>
                  <a:lnTo>
                    <a:pt x="38752" y="508243"/>
                  </a:lnTo>
                  <a:lnTo>
                    <a:pt x="197632" y="534049"/>
                  </a:lnTo>
                  <a:lnTo>
                    <a:pt x="197632" y="266959"/>
                  </a:lnTo>
                  <a:close/>
                  <a:moveTo>
                    <a:pt x="21959" y="221798"/>
                  </a:moveTo>
                  <a:lnTo>
                    <a:pt x="206675" y="250185"/>
                  </a:lnTo>
                  <a:lnTo>
                    <a:pt x="391390" y="221798"/>
                  </a:lnTo>
                  <a:lnTo>
                    <a:pt x="391390" y="343086"/>
                  </a:lnTo>
                  <a:cubicBezTo>
                    <a:pt x="401724" y="350828"/>
                    <a:pt x="408182" y="366311"/>
                    <a:pt x="408182" y="383085"/>
                  </a:cubicBezTo>
                  <a:cubicBezTo>
                    <a:pt x="408182" y="399859"/>
                    <a:pt x="401724" y="414052"/>
                    <a:pt x="391390" y="423084"/>
                  </a:cubicBezTo>
                  <a:lnTo>
                    <a:pt x="391390" y="522436"/>
                  </a:lnTo>
                  <a:lnTo>
                    <a:pt x="206675" y="552113"/>
                  </a:lnTo>
                  <a:lnTo>
                    <a:pt x="21959" y="522436"/>
                  </a:lnTo>
                  <a:lnTo>
                    <a:pt x="21959" y="425665"/>
                  </a:lnTo>
                  <a:cubicBezTo>
                    <a:pt x="9042" y="419213"/>
                    <a:pt x="0" y="402439"/>
                    <a:pt x="0" y="383085"/>
                  </a:cubicBezTo>
                  <a:cubicBezTo>
                    <a:pt x="0" y="363730"/>
                    <a:pt x="9042" y="346957"/>
                    <a:pt x="21959" y="339215"/>
                  </a:cubicBezTo>
                  <a:close/>
                  <a:moveTo>
                    <a:pt x="229982" y="0"/>
                  </a:moveTo>
                  <a:lnTo>
                    <a:pt x="257107" y="58066"/>
                  </a:lnTo>
                  <a:lnTo>
                    <a:pt x="317816" y="41292"/>
                  </a:lnTo>
                  <a:lnTo>
                    <a:pt x="308774" y="91616"/>
                  </a:lnTo>
                  <a:lnTo>
                    <a:pt x="357858" y="109681"/>
                  </a:lnTo>
                  <a:lnTo>
                    <a:pt x="330733" y="148391"/>
                  </a:lnTo>
                  <a:cubicBezTo>
                    <a:pt x="334608" y="161295"/>
                    <a:pt x="338483" y="175489"/>
                    <a:pt x="338483" y="190973"/>
                  </a:cubicBezTo>
                  <a:cubicBezTo>
                    <a:pt x="338483" y="198715"/>
                    <a:pt x="337191" y="206457"/>
                    <a:pt x="335900" y="214200"/>
                  </a:cubicBezTo>
                  <a:lnTo>
                    <a:pt x="206732" y="234845"/>
                  </a:lnTo>
                  <a:lnTo>
                    <a:pt x="65939" y="211619"/>
                  </a:lnTo>
                  <a:cubicBezTo>
                    <a:pt x="64648" y="205167"/>
                    <a:pt x="64648" y="198715"/>
                    <a:pt x="64648" y="190973"/>
                  </a:cubicBezTo>
                  <a:cubicBezTo>
                    <a:pt x="64648" y="183231"/>
                    <a:pt x="64648" y="175489"/>
                    <a:pt x="65939" y="167747"/>
                  </a:cubicBezTo>
                  <a:cubicBezTo>
                    <a:pt x="67231" y="162585"/>
                    <a:pt x="68523" y="157424"/>
                    <a:pt x="71106" y="150972"/>
                  </a:cubicBezTo>
                  <a:lnTo>
                    <a:pt x="31064" y="116132"/>
                  </a:lnTo>
                  <a:lnTo>
                    <a:pt x="77564" y="101938"/>
                  </a:lnTo>
                  <a:lnTo>
                    <a:pt x="54314" y="47743"/>
                  </a:lnTo>
                  <a:lnTo>
                    <a:pt x="118898" y="69680"/>
                  </a:lnTo>
                  <a:lnTo>
                    <a:pt x="136981" y="7742"/>
                  </a:lnTo>
                  <a:lnTo>
                    <a:pt x="177023" y="54195"/>
                  </a:lnTo>
                  <a:close/>
                </a:path>
              </a:pathLst>
            </a:custGeom>
            <a:solidFill>
              <a:srgbClr val="799D9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文本框 29"/>
            <p:cNvSpPr txBox="1"/>
            <p:nvPr/>
          </p:nvSpPr>
          <p:spPr>
            <a:xfrm>
              <a:off x="4490042" y="3763391"/>
              <a:ext cx="3178279" cy="5085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2400" b="1" dirty="0">
                  <a:solidFill>
                    <a:schemeClr val="tx1">
                      <a:lumMod val="85000"/>
                      <a:lumOff val="15000"/>
                    </a:schemeClr>
                  </a:solidFill>
                  <a:ea typeface="阿里巴巴普惠体 Medium" panose="00020600040101010101" pitchFamily="18" charset="-122"/>
                </a:rPr>
                <a:t>一、指导思想</a:t>
              </a: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4399740" y="4405311"/>
            <a:ext cx="3646082" cy="1477119"/>
            <a:chOff x="4022240" y="2794809"/>
            <a:chExt cx="3646082" cy="1477119"/>
          </a:xfrm>
        </p:grpSpPr>
        <p:sp>
          <p:nvSpPr>
            <p:cNvPr id="4" name="boy-reading-a-book_43450"/>
            <p:cNvSpPr>
              <a:spLocks noChangeAspect="1"/>
            </p:cNvSpPr>
            <p:nvPr/>
          </p:nvSpPr>
          <p:spPr>
            <a:xfrm>
              <a:off x="5786417" y="2794809"/>
              <a:ext cx="585531" cy="792000"/>
            </a:xfrm>
            <a:custGeom>
              <a:avLst/>
              <a:gdLst>
                <a:gd name="connsiteX0" fmla="*/ 374597 w 408182"/>
                <a:gd name="connsiteY0" fmla="*/ 241153 h 552113"/>
                <a:gd name="connsiteX1" fmla="*/ 214425 w 408182"/>
                <a:gd name="connsiteY1" fmla="*/ 266959 h 552113"/>
                <a:gd name="connsiteX2" fmla="*/ 214425 w 408182"/>
                <a:gd name="connsiteY2" fmla="*/ 534049 h 552113"/>
                <a:gd name="connsiteX3" fmla="*/ 374597 w 408182"/>
                <a:gd name="connsiteY3" fmla="*/ 508243 h 552113"/>
                <a:gd name="connsiteX4" fmla="*/ 374597 w 408182"/>
                <a:gd name="connsiteY4" fmla="*/ 429535 h 552113"/>
                <a:gd name="connsiteX5" fmla="*/ 372014 w 408182"/>
                <a:gd name="connsiteY5" fmla="*/ 430826 h 552113"/>
                <a:gd name="connsiteX6" fmla="*/ 335846 w 408182"/>
                <a:gd name="connsiteY6" fmla="*/ 383085 h 552113"/>
                <a:gd name="connsiteX7" fmla="*/ 372014 w 408182"/>
                <a:gd name="connsiteY7" fmla="*/ 335344 h 552113"/>
                <a:gd name="connsiteX8" fmla="*/ 374597 w 408182"/>
                <a:gd name="connsiteY8" fmla="*/ 335344 h 552113"/>
                <a:gd name="connsiteX9" fmla="*/ 374597 w 408182"/>
                <a:gd name="connsiteY9" fmla="*/ 274700 h 552113"/>
                <a:gd name="connsiteX10" fmla="*/ 38752 w 408182"/>
                <a:gd name="connsiteY10" fmla="*/ 241153 h 552113"/>
                <a:gd name="connsiteX11" fmla="*/ 38752 w 408182"/>
                <a:gd name="connsiteY11" fmla="*/ 335344 h 552113"/>
                <a:gd name="connsiteX12" fmla="*/ 72336 w 408182"/>
                <a:gd name="connsiteY12" fmla="*/ 383085 h 552113"/>
                <a:gd name="connsiteX13" fmla="*/ 38752 w 408182"/>
                <a:gd name="connsiteY13" fmla="*/ 430826 h 552113"/>
                <a:gd name="connsiteX14" fmla="*/ 38752 w 408182"/>
                <a:gd name="connsiteY14" fmla="*/ 508243 h 552113"/>
                <a:gd name="connsiteX15" fmla="*/ 197632 w 408182"/>
                <a:gd name="connsiteY15" fmla="*/ 534049 h 552113"/>
                <a:gd name="connsiteX16" fmla="*/ 197632 w 408182"/>
                <a:gd name="connsiteY16" fmla="*/ 266959 h 552113"/>
                <a:gd name="connsiteX17" fmla="*/ 21959 w 408182"/>
                <a:gd name="connsiteY17" fmla="*/ 221798 h 552113"/>
                <a:gd name="connsiteX18" fmla="*/ 206675 w 408182"/>
                <a:gd name="connsiteY18" fmla="*/ 250185 h 552113"/>
                <a:gd name="connsiteX19" fmla="*/ 391390 w 408182"/>
                <a:gd name="connsiteY19" fmla="*/ 221798 h 552113"/>
                <a:gd name="connsiteX20" fmla="*/ 391390 w 408182"/>
                <a:gd name="connsiteY20" fmla="*/ 343086 h 552113"/>
                <a:gd name="connsiteX21" fmla="*/ 408182 w 408182"/>
                <a:gd name="connsiteY21" fmla="*/ 383085 h 552113"/>
                <a:gd name="connsiteX22" fmla="*/ 391390 w 408182"/>
                <a:gd name="connsiteY22" fmla="*/ 423084 h 552113"/>
                <a:gd name="connsiteX23" fmla="*/ 391390 w 408182"/>
                <a:gd name="connsiteY23" fmla="*/ 522436 h 552113"/>
                <a:gd name="connsiteX24" fmla="*/ 206675 w 408182"/>
                <a:gd name="connsiteY24" fmla="*/ 552113 h 552113"/>
                <a:gd name="connsiteX25" fmla="*/ 21959 w 408182"/>
                <a:gd name="connsiteY25" fmla="*/ 522436 h 552113"/>
                <a:gd name="connsiteX26" fmla="*/ 21959 w 408182"/>
                <a:gd name="connsiteY26" fmla="*/ 425665 h 552113"/>
                <a:gd name="connsiteX27" fmla="*/ 0 w 408182"/>
                <a:gd name="connsiteY27" fmla="*/ 383085 h 552113"/>
                <a:gd name="connsiteX28" fmla="*/ 21959 w 408182"/>
                <a:gd name="connsiteY28" fmla="*/ 339215 h 552113"/>
                <a:gd name="connsiteX29" fmla="*/ 229982 w 408182"/>
                <a:gd name="connsiteY29" fmla="*/ 0 h 552113"/>
                <a:gd name="connsiteX30" fmla="*/ 257107 w 408182"/>
                <a:gd name="connsiteY30" fmla="*/ 58066 h 552113"/>
                <a:gd name="connsiteX31" fmla="*/ 317816 w 408182"/>
                <a:gd name="connsiteY31" fmla="*/ 41292 h 552113"/>
                <a:gd name="connsiteX32" fmla="*/ 308774 w 408182"/>
                <a:gd name="connsiteY32" fmla="*/ 91616 h 552113"/>
                <a:gd name="connsiteX33" fmla="*/ 357858 w 408182"/>
                <a:gd name="connsiteY33" fmla="*/ 109681 h 552113"/>
                <a:gd name="connsiteX34" fmla="*/ 330733 w 408182"/>
                <a:gd name="connsiteY34" fmla="*/ 148391 h 552113"/>
                <a:gd name="connsiteX35" fmla="*/ 338483 w 408182"/>
                <a:gd name="connsiteY35" fmla="*/ 190973 h 552113"/>
                <a:gd name="connsiteX36" fmla="*/ 335900 w 408182"/>
                <a:gd name="connsiteY36" fmla="*/ 214200 h 552113"/>
                <a:gd name="connsiteX37" fmla="*/ 206732 w 408182"/>
                <a:gd name="connsiteY37" fmla="*/ 234845 h 552113"/>
                <a:gd name="connsiteX38" fmla="*/ 65939 w 408182"/>
                <a:gd name="connsiteY38" fmla="*/ 211619 h 552113"/>
                <a:gd name="connsiteX39" fmla="*/ 64648 w 408182"/>
                <a:gd name="connsiteY39" fmla="*/ 190973 h 552113"/>
                <a:gd name="connsiteX40" fmla="*/ 65939 w 408182"/>
                <a:gd name="connsiteY40" fmla="*/ 167747 h 552113"/>
                <a:gd name="connsiteX41" fmla="*/ 71106 w 408182"/>
                <a:gd name="connsiteY41" fmla="*/ 150972 h 552113"/>
                <a:gd name="connsiteX42" fmla="*/ 31064 w 408182"/>
                <a:gd name="connsiteY42" fmla="*/ 116132 h 552113"/>
                <a:gd name="connsiteX43" fmla="*/ 77564 w 408182"/>
                <a:gd name="connsiteY43" fmla="*/ 101938 h 552113"/>
                <a:gd name="connsiteX44" fmla="*/ 54314 w 408182"/>
                <a:gd name="connsiteY44" fmla="*/ 47743 h 552113"/>
                <a:gd name="connsiteX45" fmla="*/ 118898 w 408182"/>
                <a:gd name="connsiteY45" fmla="*/ 69680 h 552113"/>
                <a:gd name="connsiteX46" fmla="*/ 136981 w 408182"/>
                <a:gd name="connsiteY46" fmla="*/ 7742 h 552113"/>
                <a:gd name="connsiteX47" fmla="*/ 177023 w 408182"/>
                <a:gd name="connsiteY47" fmla="*/ 54195 h 5521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408182" h="552113">
                  <a:moveTo>
                    <a:pt x="374597" y="241153"/>
                  </a:moveTo>
                  <a:lnTo>
                    <a:pt x="214425" y="266959"/>
                  </a:lnTo>
                  <a:lnTo>
                    <a:pt x="214425" y="534049"/>
                  </a:lnTo>
                  <a:lnTo>
                    <a:pt x="374597" y="508243"/>
                  </a:lnTo>
                  <a:lnTo>
                    <a:pt x="374597" y="429535"/>
                  </a:lnTo>
                  <a:cubicBezTo>
                    <a:pt x="373306" y="429535"/>
                    <a:pt x="373306" y="430826"/>
                    <a:pt x="372014" y="430826"/>
                  </a:cubicBezTo>
                  <a:cubicBezTo>
                    <a:pt x="352638" y="430826"/>
                    <a:pt x="335846" y="408891"/>
                    <a:pt x="335846" y="383085"/>
                  </a:cubicBezTo>
                  <a:cubicBezTo>
                    <a:pt x="335846" y="355989"/>
                    <a:pt x="352638" y="335344"/>
                    <a:pt x="372014" y="335344"/>
                  </a:cubicBezTo>
                  <a:cubicBezTo>
                    <a:pt x="373306" y="335344"/>
                    <a:pt x="373306" y="335344"/>
                    <a:pt x="374597" y="335344"/>
                  </a:cubicBezTo>
                  <a:lnTo>
                    <a:pt x="374597" y="274700"/>
                  </a:lnTo>
                  <a:close/>
                  <a:moveTo>
                    <a:pt x="38752" y="241153"/>
                  </a:moveTo>
                  <a:lnTo>
                    <a:pt x="38752" y="335344"/>
                  </a:lnTo>
                  <a:cubicBezTo>
                    <a:pt x="56836" y="336634"/>
                    <a:pt x="72336" y="357279"/>
                    <a:pt x="72336" y="383085"/>
                  </a:cubicBezTo>
                  <a:cubicBezTo>
                    <a:pt x="72336" y="408891"/>
                    <a:pt x="56836" y="429535"/>
                    <a:pt x="38752" y="430826"/>
                  </a:cubicBezTo>
                  <a:lnTo>
                    <a:pt x="38752" y="508243"/>
                  </a:lnTo>
                  <a:lnTo>
                    <a:pt x="197632" y="534049"/>
                  </a:lnTo>
                  <a:lnTo>
                    <a:pt x="197632" y="266959"/>
                  </a:lnTo>
                  <a:close/>
                  <a:moveTo>
                    <a:pt x="21959" y="221798"/>
                  </a:moveTo>
                  <a:lnTo>
                    <a:pt x="206675" y="250185"/>
                  </a:lnTo>
                  <a:lnTo>
                    <a:pt x="391390" y="221798"/>
                  </a:lnTo>
                  <a:lnTo>
                    <a:pt x="391390" y="343086"/>
                  </a:lnTo>
                  <a:cubicBezTo>
                    <a:pt x="401724" y="350828"/>
                    <a:pt x="408182" y="366311"/>
                    <a:pt x="408182" y="383085"/>
                  </a:cubicBezTo>
                  <a:cubicBezTo>
                    <a:pt x="408182" y="399859"/>
                    <a:pt x="401724" y="414052"/>
                    <a:pt x="391390" y="423084"/>
                  </a:cubicBezTo>
                  <a:lnTo>
                    <a:pt x="391390" y="522436"/>
                  </a:lnTo>
                  <a:lnTo>
                    <a:pt x="206675" y="552113"/>
                  </a:lnTo>
                  <a:lnTo>
                    <a:pt x="21959" y="522436"/>
                  </a:lnTo>
                  <a:lnTo>
                    <a:pt x="21959" y="425665"/>
                  </a:lnTo>
                  <a:cubicBezTo>
                    <a:pt x="9042" y="419213"/>
                    <a:pt x="0" y="402439"/>
                    <a:pt x="0" y="383085"/>
                  </a:cubicBezTo>
                  <a:cubicBezTo>
                    <a:pt x="0" y="363730"/>
                    <a:pt x="9042" y="346957"/>
                    <a:pt x="21959" y="339215"/>
                  </a:cubicBezTo>
                  <a:close/>
                  <a:moveTo>
                    <a:pt x="229982" y="0"/>
                  </a:moveTo>
                  <a:lnTo>
                    <a:pt x="257107" y="58066"/>
                  </a:lnTo>
                  <a:lnTo>
                    <a:pt x="317816" y="41292"/>
                  </a:lnTo>
                  <a:lnTo>
                    <a:pt x="308774" y="91616"/>
                  </a:lnTo>
                  <a:lnTo>
                    <a:pt x="357858" y="109681"/>
                  </a:lnTo>
                  <a:lnTo>
                    <a:pt x="330733" y="148391"/>
                  </a:lnTo>
                  <a:cubicBezTo>
                    <a:pt x="334608" y="161295"/>
                    <a:pt x="338483" y="175489"/>
                    <a:pt x="338483" y="190973"/>
                  </a:cubicBezTo>
                  <a:cubicBezTo>
                    <a:pt x="338483" y="198715"/>
                    <a:pt x="337191" y="206457"/>
                    <a:pt x="335900" y="214200"/>
                  </a:cubicBezTo>
                  <a:lnTo>
                    <a:pt x="206732" y="234845"/>
                  </a:lnTo>
                  <a:lnTo>
                    <a:pt x="65939" y="211619"/>
                  </a:lnTo>
                  <a:cubicBezTo>
                    <a:pt x="64648" y="205167"/>
                    <a:pt x="64648" y="198715"/>
                    <a:pt x="64648" y="190973"/>
                  </a:cubicBezTo>
                  <a:cubicBezTo>
                    <a:pt x="64648" y="183231"/>
                    <a:pt x="64648" y="175489"/>
                    <a:pt x="65939" y="167747"/>
                  </a:cubicBezTo>
                  <a:cubicBezTo>
                    <a:pt x="67231" y="162585"/>
                    <a:pt x="68523" y="157424"/>
                    <a:pt x="71106" y="150972"/>
                  </a:cubicBezTo>
                  <a:lnTo>
                    <a:pt x="31064" y="116132"/>
                  </a:lnTo>
                  <a:lnTo>
                    <a:pt x="77564" y="101938"/>
                  </a:lnTo>
                  <a:lnTo>
                    <a:pt x="54314" y="47743"/>
                  </a:lnTo>
                  <a:lnTo>
                    <a:pt x="118898" y="69680"/>
                  </a:lnTo>
                  <a:lnTo>
                    <a:pt x="136981" y="7742"/>
                  </a:lnTo>
                  <a:lnTo>
                    <a:pt x="177023" y="54195"/>
                  </a:lnTo>
                  <a:close/>
                </a:path>
              </a:pathLst>
            </a:custGeom>
            <a:solidFill>
              <a:srgbClr val="799D9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4022240" y="3763391"/>
              <a:ext cx="3646082" cy="5085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2400" b="1" dirty="0">
                  <a:solidFill>
                    <a:schemeClr val="tx1">
                      <a:lumMod val="85000"/>
                      <a:lumOff val="15000"/>
                    </a:schemeClr>
                  </a:solidFill>
                  <a:ea typeface="阿里巴巴普惠体 Medium" panose="00020600040101010101" pitchFamily="18" charset="-122"/>
                </a:rPr>
                <a:t>五、组织实施</a:t>
              </a: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1216741" y="4424962"/>
            <a:ext cx="3178279" cy="1468101"/>
            <a:chOff x="4490042" y="2794809"/>
            <a:chExt cx="3178279" cy="1468101"/>
          </a:xfrm>
        </p:grpSpPr>
        <p:sp>
          <p:nvSpPr>
            <p:cNvPr id="10" name="boy-reading-a-book_43450"/>
            <p:cNvSpPr>
              <a:spLocks noChangeAspect="1"/>
            </p:cNvSpPr>
            <p:nvPr/>
          </p:nvSpPr>
          <p:spPr>
            <a:xfrm>
              <a:off x="5786417" y="2794809"/>
              <a:ext cx="585531" cy="792000"/>
            </a:xfrm>
            <a:custGeom>
              <a:avLst/>
              <a:gdLst>
                <a:gd name="connsiteX0" fmla="*/ 374597 w 408182"/>
                <a:gd name="connsiteY0" fmla="*/ 241153 h 552113"/>
                <a:gd name="connsiteX1" fmla="*/ 214425 w 408182"/>
                <a:gd name="connsiteY1" fmla="*/ 266959 h 552113"/>
                <a:gd name="connsiteX2" fmla="*/ 214425 w 408182"/>
                <a:gd name="connsiteY2" fmla="*/ 534049 h 552113"/>
                <a:gd name="connsiteX3" fmla="*/ 374597 w 408182"/>
                <a:gd name="connsiteY3" fmla="*/ 508243 h 552113"/>
                <a:gd name="connsiteX4" fmla="*/ 374597 w 408182"/>
                <a:gd name="connsiteY4" fmla="*/ 429535 h 552113"/>
                <a:gd name="connsiteX5" fmla="*/ 372014 w 408182"/>
                <a:gd name="connsiteY5" fmla="*/ 430826 h 552113"/>
                <a:gd name="connsiteX6" fmla="*/ 335846 w 408182"/>
                <a:gd name="connsiteY6" fmla="*/ 383085 h 552113"/>
                <a:gd name="connsiteX7" fmla="*/ 372014 w 408182"/>
                <a:gd name="connsiteY7" fmla="*/ 335344 h 552113"/>
                <a:gd name="connsiteX8" fmla="*/ 374597 w 408182"/>
                <a:gd name="connsiteY8" fmla="*/ 335344 h 552113"/>
                <a:gd name="connsiteX9" fmla="*/ 374597 w 408182"/>
                <a:gd name="connsiteY9" fmla="*/ 274700 h 552113"/>
                <a:gd name="connsiteX10" fmla="*/ 38752 w 408182"/>
                <a:gd name="connsiteY10" fmla="*/ 241153 h 552113"/>
                <a:gd name="connsiteX11" fmla="*/ 38752 w 408182"/>
                <a:gd name="connsiteY11" fmla="*/ 335344 h 552113"/>
                <a:gd name="connsiteX12" fmla="*/ 72336 w 408182"/>
                <a:gd name="connsiteY12" fmla="*/ 383085 h 552113"/>
                <a:gd name="connsiteX13" fmla="*/ 38752 w 408182"/>
                <a:gd name="connsiteY13" fmla="*/ 430826 h 552113"/>
                <a:gd name="connsiteX14" fmla="*/ 38752 w 408182"/>
                <a:gd name="connsiteY14" fmla="*/ 508243 h 552113"/>
                <a:gd name="connsiteX15" fmla="*/ 197632 w 408182"/>
                <a:gd name="connsiteY15" fmla="*/ 534049 h 552113"/>
                <a:gd name="connsiteX16" fmla="*/ 197632 w 408182"/>
                <a:gd name="connsiteY16" fmla="*/ 266959 h 552113"/>
                <a:gd name="connsiteX17" fmla="*/ 21959 w 408182"/>
                <a:gd name="connsiteY17" fmla="*/ 221798 h 552113"/>
                <a:gd name="connsiteX18" fmla="*/ 206675 w 408182"/>
                <a:gd name="connsiteY18" fmla="*/ 250185 h 552113"/>
                <a:gd name="connsiteX19" fmla="*/ 391390 w 408182"/>
                <a:gd name="connsiteY19" fmla="*/ 221798 h 552113"/>
                <a:gd name="connsiteX20" fmla="*/ 391390 w 408182"/>
                <a:gd name="connsiteY20" fmla="*/ 343086 h 552113"/>
                <a:gd name="connsiteX21" fmla="*/ 408182 w 408182"/>
                <a:gd name="connsiteY21" fmla="*/ 383085 h 552113"/>
                <a:gd name="connsiteX22" fmla="*/ 391390 w 408182"/>
                <a:gd name="connsiteY22" fmla="*/ 423084 h 552113"/>
                <a:gd name="connsiteX23" fmla="*/ 391390 w 408182"/>
                <a:gd name="connsiteY23" fmla="*/ 522436 h 552113"/>
                <a:gd name="connsiteX24" fmla="*/ 206675 w 408182"/>
                <a:gd name="connsiteY24" fmla="*/ 552113 h 552113"/>
                <a:gd name="connsiteX25" fmla="*/ 21959 w 408182"/>
                <a:gd name="connsiteY25" fmla="*/ 522436 h 552113"/>
                <a:gd name="connsiteX26" fmla="*/ 21959 w 408182"/>
                <a:gd name="connsiteY26" fmla="*/ 425665 h 552113"/>
                <a:gd name="connsiteX27" fmla="*/ 0 w 408182"/>
                <a:gd name="connsiteY27" fmla="*/ 383085 h 552113"/>
                <a:gd name="connsiteX28" fmla="*/ 21959 w 408182"/>
                <a:gd name="connsiteY28" fmla="*/ 339215 h 552113"/>
                <a:gd name="connsiteX29" fmla="*/ 229982 w 408182"/>
                <a:gd name="connsiteY29" fmla="*/ 0 h 552113"/>
                <a:gd name="connsiteX30" fmla="*/ 257107 w 408182"/>
                <a:gd name="connsiteY30" fmla="*/ 58066 h 552113"/>
                <a:gd name="connsiteX31" fmla="*/ 317816 w 408182"/>
                <a:gd name="connsiteY31" fmla="*/ 41292 h 552113"/>
                <a:gd name="connsiteX32" fmla="*/ 308774 w 408182"/>
                <a:gd name="connsiteY32" fmla="*/ 91616 h 552113"/>
                <a:gd name="connsiteX33" fmla="*/ 357858 w 408182"/>
                <a:gd name="connsiteY33" fmla="*/ 109681 h 552113"/>
                <a:gd name="connsiteX34" fmla="*/ 330733 w 408182"/>
                <a:gd name="connsiteY34" fmla="*/ 148391 h 552113"/>
                <a:gd name="connsiteX35" fmla="*/ 338483 w 408182"/>
                <a:gd name="connsiteY35" fmla="*/ 190973 h 552113"/>
                <a:gd name="connsiteX36" fmla="*/ 335900 w 408182"/>
                <a:gd name="connsiteY36" fmla="*/ 214200 h 552113"/>
                <a:gd name="connsiteX37" fmla="*/ 206732 w 408182"/>
                <a:gd name="connsiteY37" fmla="*/ 234845 h 552113"/>
                <a:gd name="connsiteX38" fmla="*/ 65939 w 408182"/>
                <a:gd name="connsiteY38" fmla="*/ 211619 h 552113"/>
                <a:gd name="connsiteX39" fmla="*/ 64648 w 408182"/>
                <a:gd name="connsiteY39" fmla="*/ 190973 h 552113"/>
                <a:gd name="connsiteX40" fmla="*/ 65939 w 408182"/>
                <a:gd name="connsiteY40" fmla="*/ 167747 h 552113"/>
                <a:gd name="connsiteX41" fmla="*/ 71106 w 408182"/>
                <a:gd name="connsiteY41" fmla="*/ 150972 h 552113"/>
                <a:gd name="connsiteX42" fmla="*/ 31064 w 408182"/>
                <a:gd name="connsiteY42" fmla="*/ 116132 h 552113"/>
                <a:gd name="connsiteX43" fmla="*/ 77564 w 408182"/>
                <a:gd name="connsiteY43" fmla="*/ 101938 h 552113"/>
                <a:gd name="connsiteX44" fmla="*/ 54314 w 408182"/>
                <a:gd name="connsiteY44" fmla="*/ 47743 h 552113"/>
                <a:gd name="connsiteX45" fmla="*/ 118898 w 408182"/>
                <a:gd name="connsiteY45" fmla="*/ 69680 h 552113"/>
                <a:gd name="connsiteX46" fmla="*/ 136981 w 408182"/>
                <a:gd name="connsiteY46" fmla="*/ 7742 h 552113"/>
                <a:gd name="connsiteX47" fmla="*/ 177023 w 408182"/>
                <a:gd name="connsiteY47" fmla="*/ 54195 h 5521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408182" h="552113">
                  <a:moveTo>
                    <a:pt x="374597" y="241153"/>
                  </a:moveTo>
                  <a:lnTo>
                    <a:pt x="214425" y="266959"/>
                  </a:lnTo>
                  <a:lnTo>
                    <a:pt x="214425" y="534049"/>
                  </a:lnTo>
                  <a:lnTo>
                    <a:pt x="374597" y="508243"/>
                  </a:lnTo>
                  <a:lnTo>
                    <a:pt x="374597" y="429535"/>
                  </a:lnTo>
                  <a:cubicBezTo>
                    <a:pt x="373306" y="429535"/>
                    <a:pt x="373306" y="430826"/>
                    <a:pt x="372014" y="430826"/>
                  </a:cubicBezTo>
                  <a:cubicBezTo>
                    <a:pt x="352638" y="430826"/>
                    <a:pt x="335846" y="408891"/>
                    <a:pt x="335846" y="383085"/>
                  </a:cubicBezTo>
                  <a:cubicBezTo>
                    <a:pt x="335846" y="355989"/>
                    <a:pt x="352638" y="335344"/>
                    <a:pt x="372014" y="335344"/>
                  </a:cubicBezTo>
                  <a:cubicBezTo>
                    <a:pt x="373306" y="335344"/>
                    <a:pt x="373306" y="335344"/>
                    <a:pt x="374597" y="335344"/>
                  </a:cubicBezTo>
                  <a:lnTo>
                    <a:pt x="374597" y="274700"/>
                  </a:lnTo>
                  <a:close/>
                  <a:moveTo>
                    <a:pt x="38752" y="241153"/>
                  </a:moveTo>
                  <a:lnTo>
                    <a:pt x="38752" y="335344"/>
                  </a:lnTo>
                  <a:cubicBezTo>
                    <a:pt x="56836" y="336634"/>
                    <a:pt x="72336" y="357279"/>
                    <a:pt x="72336" y="383085"/>
                  </a:cubicBezTo>
                  <a:cubicBezTo>
                    <a:pt x="72336" y="408891"/>
                    <a:pt x="56836" y="429535"/>
                    <a:pt x="38752" y="430826"/>
                  </a:cubicBezTo>
                  <a:lnTo>
                    <a:pt x="38752" y="508243"/>
                  </a:lnTo>
                  <a:lnTo>
                    <a:pt x="197632" y="534049"/>
                  </a:lnTo>
                  <a:lnTo>
                    <a:pt x="197632" y="266959"/>
                  </a:lnTo>
                  <a:close/>
                  <a:moveTo>
                    <a:pt x="21959" y="221798"/>
                  </a:moveTo>
                  <a:lnTo>
                    <a:pt x="206675" y="250185"/>
                  </a:lnTo>
                  <a:lnTo>
                    <a:pt x="391390" y="221798"/>
                  </a:lnTo>
                  <a:lnTo>
                    <a:pt x="391390" y="343086"/>
                  </a:lnTo>
                  <a:cubicBezTo>
                    <a:pt x="401724" y="350828"/>
                    <a:pt x="408182" y="366311"/>
                    <a:pt x="408182" y="383085"/>
                  </a:cubicBezTo>
                  <a:cubicBezTo>
                    <a:pt x="408182" y="399859"/>
                    <a:pt x="401724" y="414052"/>
                    <a:pt x="391390" y="423084"/>
                  </a:cubicBezTo>
                  <a:lnTo>
                    <a:pt x="391390" y="522436"/>
                  </a:lnTo>
                  <a:lnTo>
                    <a:pt x="206675" y="552113"/>
                  </a:lnTo>
                  <a:lnTo>
                    <a:pt x="21959" y="522436"/>
                  </a:lnTo>
                  <a:lnTo>
                    <a:pt x="21959" y="425665"/>
                  </a:lnTo>
                  <a:cubicBezTo>
                    <a:pt x="9042" y="419213"/>
                    <a:pt x="0" y="402439"/>
                    <a:pt x="0" y="383085"/>
                  </a:cubicBezTo>
                  <a:cubicBezTo>
                    <a:pt x="0" y="363730"/>
                    <a:pt x="9042" y="346957"/>
                    <a:pt x="21959" y="339215"/>
                  </a:cubicBezTo>
                  <a:close/>
                  <a:moveTo>
                    <a:pt x="229982" y="0"/>
                  </a:moveTo>
                  <a:lnTo>
                    <a:pt x="257107" y="58066"/>
                  </a:lnTo>
                  <a:lnTo>
                    <a:pt x="317816" y="41292"/>
                  </a:lnTo>
                  <a:lnTo>
                    <a:pt x="308774" y="91616"/>
                  </a:lnTo>
                  <a:lnTo>
                    <a:pt x="357858" y="109681"/>
                  </a:lnTo>
                  <a:lnTo>
                    <a:pt x="330733" y="148391"/>
                  </a:lnTo>
                  <a:cubicBezTo>
                    <a:pt x="334608" y="161295"/>
                    <a:pt x="338483" y="175489"/>
                    <a:pt x="338483" y="190973"/>
                  </a:cubicBezTo>
                  <a:cubicBezTo>
                    <a:pt x="338483" y="198715"/>
                    <a:pt x="337191" y="206457"/>
                    <a:pt x="335900" y="214200"/>
                  </a:cubicBezTo>
                  <a:lnTo>
                    <a:pt x="206732" y="234845"/>
                  </a:lnTo>
                  <a:lnTo>
                    <a:pt x="65939" y="211619"/>
                  </a:lnTo>
                  <a:cubicBezTo>
                    <a:pt x="64648" y="205167"/>
                    <a:pt x="64648" y="198715"/>
                    <a:pt x="64648" y="190973"/>
                  </a:cubicBezTo>
                  <a:cubicBezTo>
                    <a:pt x="64648" y="183231"/>
                    <a:pt x="64648" y="175489"/>
                    <a:pt x="65939" y="167747"/>
                  </a:cubicBezTo>
                  <a:cubicBezTo>
                    <a:pt x="67231" y="162585"/>
                    <a:pt x="68523" y="157424"/>
                    <a:pt x="71106" y="150972"/>
                  </a:cubicBezTo>
                  <a:lnTo>
                    <a:pt x="31064" y="116132"/>
                  </a:lnTo>
                  <a:lnTo>
                    <a:pt x="77564" y="101938"/>
                  </a:lnTo>
                  <a:lnTo>
                    <a:pt x="54314" y="47743"/>
                  </a:lnTo>
                  <a:lnTo>
                    <a:pt x="118898" y="69680"/>
                  </a:lnTo>
                  <a:lnTo>
                    <a:pt x="136981" y="7742"/>
                  </a:lnTo>
                  <a:lnTo>
                    <a:pt x="177023" y="54195"/>
                  </a:lnTo>
                  <a:close/>
                </a:path>
              </a:pathLst>
            </a:custGeom>
            <a:solidFill>
              <a:srgbClr val="3F5FA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4490042" y="3754373"/>
              <a:ext cx="3178279" cy="5085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2400" b="1" dirty="0">
                  <a:solidFill>
                    <a:schemeClr val="tx1">
                      <a:lumMod val="85000"/>
                      <a:lumOff val="15000"/>
                    </a:schemeClr>
                  </a:solidFill>
                  <a:ea typeface="阿里巴巴普惠体 Medium" panose="00020600040101010101" pitchFamily="18" charset="-122"/>
                </a:rPr>
                <a:t>四、参加对象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896874" y="-2727000"/>
            <a:ext cx="6398253" cy="12312000"/>
          </a:xfrm>
          <a:prstGeom prst="rect">
            <a:avLst/>
          </a:prstGeom>
        </p:spPr>
      </p:pic>
      <p:pic>
        <p:nvPicPr>
          <p:cNvPr id="18" name="图片 17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 flipV="1">
            <a:off x="3198031" y="-2456999"/>
            <a:ext cx="5795940" cy="11772000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675" b="70923"/>
          <a:stretch>
            <a:fillRect/>
          </a:stretch>
        </p:blipFill>
        <p:spPr>
          <a:xfrm>
            <a:off x="0" y="0"/>
            <a:ext cx="3398652" cy="3636000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5" t="70923"/>
          <a:stretch>
            <a:fillRect/>
          </a:stretch>
        </p:blipFill>
        <p:spPr>
          <a:xfrm>
            <a:off x="8053048" y="2430000"/>
            <a:ext cx="4138952" cy="4428000"/>
          </a:xfrm>
          <a:prstGeom prst="rect">
            <a:avLst/>
          </a:prstGeom>
        </p:spPr>
      </p:pic>
      <p:sp>
        <p:nvSpPr>
          <p:cNvPr id="19" name="矩形 18"/>
          <p:cNvSpPr/>
          <p:nvPr/>
        </p:nvSpPr>
        <p:spPr>
          <a:xfrm>
            <a:off x="4464784" y="3117396"/>
            <a:ext cx="3262432" cy="10372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0000"/>
              </a:lnSpc>
            </a:pPr>
            <a:r>
              <a:rPr lang="zh-CN" altLang="en-US" sz="6000" b="1" dirty="0">
                <a:solidFill>
                  <a:srgbClr val="C00000"/>
                </a:solidFill>
                <a:effectLst>
                  <a:glow rad="38100">
                    <a:schemeClr val="bg1"/>
                  </a:glow>
                </a:effectLst>
                <a:latin typeface="三极粗柔宋简体" panose="00000500000000000000" pitchFamily="2" charset="-122"/>
                <a:ea typeface="三极粗柔宋简体" panose="00000500000000000000" pitchFamily="2" charset="-122"/>
                <a:cs typeface="+mn-ea"/>
                <a:sym typeface="+mn-lt"/>
              </a:rPr>
              <a:t>指导思想</a:t>
            </a:r>
          </a:p>
        </p:txBody>
      </p:sp>
      <p:grpSp>
        <p:nvGrpSpPr>
          <p:cNvPr id="21" name="组合 20"/>
          <p:cNvGrpSpPr/>
          <p:nvPr/>
        </p:nvGrpSpPr>
        <p:grpSpPr>
          <a:xfrm>
            <a:off x="3848984" y="1574131"/>
            <a:ext cx="4494032" cy="707886"/>
            <a:chOff x="3449783" y="1087768"/>
            <a:chExt cx="4494032" cy="707886"/>
          </a:xfrm>
        </p:grpSpPr>
        <p:sp>
          <p:nvSpPr>
            <p:cNvPr id="22" name="矩形 21"/>
            <p:cNvSpPr/>
            <p:nvPr/>
          </p:nvSpPr>
          <p:spPr>
            <a:xfrm>
              <a:off x="4498854" y="1087768"/>
              <a:ext cx="2412000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4000" dirty="0">
                  <a:solidFill>
                    <a:srgbClr val="023585"/>
                  </a:solidFill>
                </a:rPr>
                <a:t>第一部分</a:t>
              </a:r>
            </a:p>
          </p:txBody>
        </p:sp>
        <p:cxnSp>
          <p:nvCxnSpPr>
            <p:cNvPr id="24" name="直接连接符 23"/>
            <p:cNvCxnSpPr/>
            <p:nvPr/>
          </p:nvCxnSpPr>
          <p:spPr>
            <a:xfrm>
              <a:off x="3449783" y="1449737"/>
              <a:ext cx="1080000" cy="0"/>
            </a:xfrm>
            <a:prstGeom prst="line">
              <a:avLst/>
            </a:prstGeom>
            <a:ln w="76200" cmpd="tri">
              <a:solidFill>
                <a:srgbClr val="02358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接连接符 24"/>
            <p:cNvCxnSpPr/>
            <p:nvPr/>
          </p:nvCxnSpPr>
          <p:spPr>
            <a:xfrm>
              <a:off x="6863815" y="1449817"/>
              <a:ext cx="1080000" cy="0"/>
            </a:xfrm>
            <a:prstGeom prst="line">
              <a:avLst/>
            </a:prstGeom>
            <a:ln w="76200" cmpd="tri">
              <a:solidFill>
                <a:srgbClr val="02358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文本框 11"/>
          <p:cNvSpPr txBox="1"/>
          <p:nvPr/>
        </p:nvSpPr>
        <p:spPr>
          <a:xfrm>
            <a:off x="2430249" y="1324673"/>
            <a:ext cx="7066382" cy="420865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algn="just">
              <a:lnSpc>
                <a:spcPct val="150000"/>
              </a:lnSpc>
            </a:lvl1pPr>
          </a:lstStyle>
          <a:p>
            <a:pPr indent="457200"/>
            <a:r>
              <a:rPr lang="zh-CN" altLang="zh-CN" dirty="0"/>
              <a:t>上实“五课”制指新到</a:t>
            </a:r>
            <a:r>
              <a:rPr lang="zh-CN" altLang="zh-CN" dirty="0">
                <a:solidFill>
                  <a:srgbClr val="C00000"/>
                </a:solidFill>
              </a:rPr>
              <a:t>教师汇报课、青年教师展能课、中年教师展示课、资深教师示范课、班主任竞技课</a:t>
            </a:r>
            <a:r>
              <a:rPr lang="zh-CN" altLang="zh-CN" dirty="0"/>
              <a:t>。学校根据不同年龄教师的特点分别设计了层次不同的教学展示，经过一定时间的积累，使每个教师都有自己的品牌课，使每个教研组都有自己的特色课。资深教师在校、区甚至市里均有一定的知名度，他们在比较高的一个层面上作教学示范，对学校整体教学的研讨、交流和提高起引领作用。</a:t>
            </a:r>
          </a:p>
          <a:p>
            <a:pPr indent="457200"/>
            <a:r>
              <a:rPr lang="zh-CN" altLang="zh-CN" dirty="0"/>
              <a:t>资深教师将从学科教学等方面进行总结提炼，给学生们呈现一节德育或学科学习指导类讲座，于</a:t>
            </a:r>
            <a:r>
              <a:rPr lang="en-US" altLang="zh-CN" dirty="0">
                <a:solidFill>
                  <a:srgbClr val="C00000"/>
                </a:solidFill>
              </a:rPr>
              <a:t>5</a:t>
            </a:r>
            <a:r>
              <a:rPr lang="zh-CN" altLang="zh-CN" dirty="0">
                <a:solidFill>
                  <a:srgbClr val="C00000"/>
                </a:solidFill>
              </a:rPr>
              <a:t>月（选择一次班会课时间）以讲座的形式</a:t>
            </a:r>
            <a:r>
              <a:rPr lang="zh-CN" altLang="zh-CN" dirty="0"/>
              <a:t>进行统一展示交流。</a:t>
            </a:r>
          </a:p>
          <a:p>
            <a:endParaRPr lang="zh-CN" altLang="zh-CN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896874" y="-2727000"/>
            <a:ext cx="6398253" cy="12312000"/>
          </a:xfrm>
          <a:prstGeom prst="rect">
            <a:avLst/>
          </a:prstGeom>
        </p:spPr>
      </p:pic>
      <p:pic>
        <p:nvPicPr>
          <p:cNvPr id="18" name="图片 17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 flipV="1">
            <a:off x="3198031" y="-2456999"/>
            <a:ext cx="5795940" cy="11772000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675" b="70923"/>
          <a:stretch>
            <a:fillRect/>
          </a:stretch>
        </p:blipFill>
        <p:spPr>
          <a:xfrm>
            <a:off x="0" y="0"/>
            <a:ext cx="3398652" cy="3636000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5" t="70923"/>
          <a:stretch>
            <a:fillRect/>
          </a:stretch>
        </p:blipFill>
        <p:spPr>
          <a:xfrm>
            <a:off x="8053048" y="2430000"/>
            <a:ext cx="4138952" cy="4428000"/>
          </a:xfrm>
          <a:prstGeom prst="rect">
            <a:avLst/>
          </a:prstGeom>
        </p:spPr>
      </p:pic>
      <p:sp>
        <p:nvSpPr>
          <p:cNvPr id="19" name="矩形 18"/>
          <p:cNvSpPr/>
          <p:nvPr/>
        </p:nvSpPr>
        <p:spPr>
          <a:xfrm>
            <a:off x="4138953" y="2643986"/>
            <a:ext cx="4031873" cy="10636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0000"/>
              </a:lnSpc>
            </a:pPr>
            <a:r>
              <a:rPr lang="zh-CN" altLang="en-US" sz="6000" b="1" dirty="0">
                <a:solidFill>
                  <a:srgbClr val="C00000"/>
                </a:solidFill>
                <a:effectLst>
                  <a:glow rad="38100">
                    <a:schemeClr val="bg1"/>
                  </a:glow>
                </a:effectLst>
                <a:ea typeface="三极粗柔宋简体" panose="00000500000000000000" pitchFamily="2" charset="-122"/>
                <a:cs typeface="+mn-ea"/>
                <a:sym typeface="+mn-lt"/>
              </a:rPr>
              <a:t>主题及形式</a:t>
            </a:r>
          </a:p>
        </p:txBody>
      </p:sp>
      <p:grpSp>
        <p:nvGrpSpPr>
          <p:cNvPr id="21" name="组合 20"/>
          <p:cNvGrpSpPr/>
          <p:nvPr/>
        </p:nvGrpSpPr>
        <p:grpSpPr>
          <a:xfrm>
            <a:off x="3848984" y="1574131"/>
            <a:ext cx="4494032" cy="707886"/>
            <a:chOff x="3449783" y="1087768"/>
            <a:chExt cx="4494032" cy="707886"/>
          </a:xfrm>
        </p:grpSpPr>
        <p:sp>
          <p:nvSpPr>
            <p:cNvPr id="22" name="矩形 21"/>
            <p:cNvSpPr/>
            <p:nvPr/>
          </p:nvSpPr>
          <p:spPr>
            <a:xfrm>
              <a:off x="4498854" y="1087768"/>
              <a:ext cx="2412000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4000" dirty="0">
                  <a:solidFill>
                    <a:srgbClr val="023585"/>
                  </a:solidFill>
                </a:rPr>
                <a:t>第二部分</a:t>
              </a:r>
            </a:p>
          </p:txBody>
        </p:sp>
        <p:cxnSp>
          <p:nvCxnSpPr>
            <p:cNvPr id="24" name="直接连接符 23"/>
            <p:cNvCxnSpPr/>
            <p:nvPr/>
          </p:nvCxnSpPr>
          <p:spPr>
            <a:xfrm>
              <a:off x="3449783" y="1449737"/>
              <a:ext cx="1080000" cy="0"/>
            </a:xfrm>
            <a:prstGeom prst="line">
              <a:avLst/>
            </a:prstGeom>
            <a:ln w="76200" cmpd="tri">
              <a:solidFill>
                <a:srgbClr val="02358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接连接符 24"/>
            <p:cNvCxnSpPr/>
            <p:nvPr/>
          </p:nvCxnSpPr>
          <p:spPr>
            <a:xfrm>
              <a:off x="6863815" y="1449817"/>
              <a:ext cx="1080000" cy="0"/>
            </a:xfrm>
            <a:prstGeom prst="line">
              <a:avLst/>
            </a:prstGeom>
            <a:ln w="76200" cmpd="tri">
              <a:solidFill>
                <a:srgbClr val="02358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112024" y="893162"/>
            <a:ext cx="9967951" cy="3698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b="1" dirty="0">
                <a:solidFill>
                  <a:srgbClr val="023585"/>
                </a:solidFill>
                <a:effectLst>
                  <a:glow rad="38100">
                    <a:schemeClr val="bg1"/>
                  </a:glow>
                </a:effectLst>
                <a:ea typeface="三极粗柔宋简体" panose="00000500000000000000" pitchFamily="2" charset="-122"/>
                <a:cs typeface="+mn-ea"/>
                <a:sym typeface="+mn-lt"/>
              </a:rPr>
              <a:t>主题：</a:t>
            </a:r>
            <a:endParaRPr lang="en-US" altLang="zh-CN" sz="3200" b="1" dirty="0">
              <a:solidFill>
                <a:srgbClr val="023585"/>
              </a:solidFill>
              <a:effectLst>
                <a:glow rad="38100">
                  <a:schemeClr val="bg1"/>
                </a:glow>
              </a:effectLst>
              <a:ea typeface="三极粗柔宋简体" panose="00000500000000000000" pitchFamily="2" charset="-122"/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endParaRPr lang="en-US" altLang="zh-CN" sz="3200" b="1" dirty="0">
              <a:solidFill>
                <a:srgbClr val="023585"/>
              </a:solidFill>
              <a:effectLst>
                <a:glow rad="38100">
                  <a:schemeClr val="bg1"/>
                </a:glow>
              </a:effectLst>
              <a:latin typeface="三极粗柔宋简体" panose="00000500000000000000" pitchFamily="2" charset="-122"/>
              <a:ea typeface="三极粗柔宋简体" panose="00000500000000000000" pitchFamily="2" charset="-122"/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endParaRPr lang="en-US" altLang="zh-CN" sz="3200" b="1" dirty="0">
              <a:solidFill>
                <a:srgbClr val="023585"/>
              </a:solidFill>
              <a:effectLst>
                <a:glow rad="38100">
                  <a:schemeClr val="bg1"/>
                </a:glow>
              </a:effectLst>
              <a:latin typeface="三极粗柔宋简体" panose="00000500000000000000" pitchFamily="2" charset="-122"/>
              <a:ea typeface="三极粗柔宋简体" panose="00000500000000000000" pitchFamily="2" charset="-122"/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zh-CN" altLang="en-US" sz="3200" b="1" dirty="0">
                <a:solidFill>
                  <a:srgbClr val="023585"/>
                </a:solidFill>
                <a:effectLst>
                  <a:glow rad="38100">
                    <a:schemeClr val="bg1"/>
                  </a:glow>
                </a:effectLst>
                <a:latin typeface="三极粗柔宋简体" panose="00000500000000000000" pitchFamily="2" charset="-122"/>
                <a:ea typeface="三极粗柔宋简体" panose="00000500000000000000" pitchFamily="2" charset="-122"/>
                <a:cs typeface="+mn-ea"/>
                <a:sym typeface="+mn-lt"/>
              </a:rPr>
              <a:t>形式：</a:t>
            </a:r>
            <a:endParaRPr lang="en-US" altLang="zh-CN" sz="3200" b="1" dirty="0">
              <a:solidFill>
                <a:srgbClr val="023585"/>
              </a:solidFill>
              <a:effectLst>
                <a:glow rad="38100">
                  <a:schemeClr val="bg1"/>
                </a:glow>
              </a:effectLst>
              <a:latin typeface="三极粗柔宋简体" panose="00000500000000000000" pitchFamily="2" charset="-122"/>
              <a:ea typeface="三极粗柔宋简体" panose="00000500000000000000" pitchFamily="2" charset="-122"/>
              <a:cs typeface="+mn-ea"/>
              <a:sym typeface="+mn-lt"/>
            </a:endParaRPr>
          </a:p>
          <a:p>
            <a:pPr algn="ctr">
              <a:lnSpc>
                <a:spcPct val="150000"/>
              </a:lnSpc>
            </a:pPr>
            <a:r>
              <a:rPr lang="zh-CN" altLang="en-US" sz="3200" b="1" dirty="0">
                <a:solidFill>
                  <a:srgbClr val="C00000"/>
                </a:solidFill>
                <a:effectLst>
                  <a:glow rad="38100">
                    <a:schemeClr val="bg1"/>
                  </a:glow>
                </a:effectLst>
                <a:latin typeface="三极粗柔宋简体" panose="00000500000000000000" pitchFamily="2" charset="-122"/>
                <a:ea typeface="三极粗柔宋简体" panose="00000500000000000000" pitchFamily="2" charset="-122"/>
                <a:cs typeface="+mn-ea"/>
                <a:sym typeface="+mn-lt"/>
              </a:rPr>
              <a:t> </a:t>
            </a:r>
            <a:endParaRPr lang="zh-CN" altLang="en-US" sz="3200" dirty="0">
              <a:solidFill>
                <a:srgbClr val="023585"/>
              </a:solidFill>
              <a:effectLst>
                <a:glow rad="38100">
                  <a:schemeClr val="bg1"/>
                </a:glow>
              </a:effectLst>
              <a:latin typeface="三极粗柔宋简体" panose="00000500000000000000" pitchFamily="2" charset="-122"/>
              <a:ea typeface="三极粗柔宋简体" panose="00000500000000000000" pitchFamily="2" charset="-122"/>
              <a:cs typeface="+mn-ea"/>
              <a:sym typeface="+mn-lt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755"/>
          <a:stretch>
            <a:fillRect/>
          </a:stretch>
        </p:blipFill>
        <p:spPr>
          <a:xfrm>
            <a:off x="9040656" y="1976581"/>
            <a:ext cx="2599594" cy="3924199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52F0B74F-C426-3CE9-F03F-DBCB228006E6}"/>
              </a:ext>
            </a:extLst>
          </p:cNvPr>
          <p:cNvSpPr txBox="1"/>
          <p:nvPr/>
        </p:nvSpPr>
        <p:spPr>
          <a:xfrm>
            <a:off x="1406482" y="1908857"/>
            <a:ext cx="9379034" cy="9339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4000" b="1" dirty="0">
                <a:solidFill>
                  <a:srgbClr val="C00000"/>
                </a:solidFill>
                <a:effectLst>
                  <a:glow rad="38100">
                    <a:schemeClr val="bg1"/>
                  </a:glow>
                </a:effectLst>
                <a:latin typeface="三极粗柔宋简体" panose="00000500000000000000" pitchFamily="2" charset="-122"/>
                <a:ea typeface="三极粗柔宋简体" panose="00000500000000000000" pitchFamily="2" charset="-122"/>
                <a:cs typeface="+mn-ea"/>
                <a:sym typeface="+mn-lt"/>
              </a:rPr>
              <a:t>“</a:t>
            </a:r>
            <a:r>
              <a:rPr lang="zh-CN" altLang="zh-CN" sz="4000" b="1" dirty="0">
                <a:solidFill>
                  <a:srgbClr val="C00000"/>
                </a:solidFill>
                <a:effectLst>
                  <a:glow rad="38100">
                    <a:schemeClr val="bg1"/>
                  </a:glow>
                </a:effectLst>
                <a:latin typeface="三极粗柔宋简体" panose="00000500000000000000" pitchFamily="2" charset="-122"/>
                <a:ea typeface="三极粗柔宋简体" panose="00000500000000000000" pitchFamily="2" charset="-122"/>
                <a:cs typeface="+mn-ea"/>
              </a:rPr>
              <a:t>给学生介绍本学科前沿知识或信息 </a:t>
            </a:r>
            <a:r>
              <a:rPr lang="zh-CN" altLang="en-US" sz="4000" b="1" dirty="0">
                <a:solidFill>
                  <a:srgbClr val="C00000"/>
                </a:solidFill>
                <a:effectLst>
                  <a:glow rad="38100">
                    <a:schemeClr val="bg1"/>
                  </a:glow>
                </a:effectLst>
                <a:latin typeface="三极粗柔宋简体" panose="00000500000000000000" pitchFamily="2" charset="-122"/>
                <a:ea typeface="三极粗柔宋简体" panose="00000500000000000000" pitchFamily="2" charset="-122"/>
                <a:cs typeface="+mn-ea"/>
                <a:sym typeface="+mn-lt"/>
              </a:rPr>
              <a:t>”</a:t>
            </a:r>
            <a:endParaRPr lang="zh-CN" altLang="zh-CN" sz="4000" b="1" u="sng" dirty="0">
              <a:solidFill>
                <a:srgbClr val="C00000"/>
              </a:solidFill>
              <a:effectLst>
                <a:glow rad="38100">
                  <a:schemeClr val="bg1"/>
                </a:glow>
              </a:effectLst>
              <a:latin typeface="华文隶书" panose="02010800040101010101" pitchFamily="2" charset="-122"/>
              <a:ea typeface="华文隶书" panose="02010800040101010101" pitchFamily="2" charset="-122"/>
              <a:cs typeface="+mn-ea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0689F2C7-C9D5-A017-7905-B25123BE497E}"/>
              </a:ext>
            </a:extLst>
          </p:cNvPr>
          <p:cNvSpPr txBox="1"/>
          <p:nvPr/>
        </p:nvSpPr>
        <p:spPr>
          <a:xfrm>
            <a:off x="1406482" y="4090173"/>
            <a:ext cx="9379034" cy="15850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zh-CN" sz="2800" b="1" dirty="0">
                <a:solidFill>
                  <a:srgbClr val="C00000"/>
                </a:solidFill>
                <a:effectLst>
                  <a:glow rad="38100">
                    <a:schemeClr val="bg1"/>
                  </a:glow>
                </a:effectLst>
                <a:ea typeface="三极粗柔宋简体" panose="00000500000000000000" pitchFamily="2" charset="-122"/>
                <a:cs typeface="+mn-ea"/>
              </a:rPr>
              <a:t>讲座（</a:t>
            </a:r>
            <a:r>
              <a:rPr lang="en-US" altLang="zh-CN" sz="2800" b="1" dirty="0">
                <a:solidFill>
                  <a:srgbClr val="C00000"/>
                </a:solidFill>
                <a:effectLst>
                  <a:glow rad="38100">
                    <a:schemeClr val="bg1"/>
                  </a:glow>
                </a:effectLst>
                <a:ea typeface="三极粗柔宋简体" panose="00000500000000000000" pitchFamily="2" charset="-122"/>
                <a:cs typeface="+mn-ea"/>
              </a:rPr>
              <a:t>40</a:t>
            </a:r>
            <a:r>
              <a:rPr lang="zh-CN" altLang="zh-CN" sz="2800" b="1" dirty="0">
                <a:solidFill>
                  <a:srgbClr val="C00000"/>
                </a:solidFill>
                <a:effectLst>
                  <a:glow rad="38100">
                    <a:schemeClr val="bg1"/>
                  </a:glow>
                </a:effectLst>
                <a:ea typeface="三极粗柔宋简体" panose="00000500000000000000" pitchFamily="2" charset="-122"/>
                <a:cs typeface="+mn-ea"/>
              </a:rPr>
              <a:t>分钟），提前发布内容，由学生选择报名</a:t>
            </a:r>
          </a:p>
          <a:p>
            <a:pPr algn="ctr">
              <a:lnSpc>
                <a:spcPct val="150000"/>
              </a:lnSpc>
            </a:pPr>
            <a:endParaRPr lang="zh-CN" altLang="zh-CN" sz="4000" b="1" u="sng" dirty="0">
              <a:solidFill>
                <a:srgbClr val="C00000"/>
              </a:solidFill>
              <a:effectLst>
                <a:glow rad="38100">
                  <a:schemeClr val="bg1"/>
                </a:glow>
              </a:effectLst>
              <a:latin typeface="华文隶书" panose="02010800040101010101" pitchFamily="2" charset="-122"/>
              <a:ea typeface="华文隶书" panose="02010800040101010101" pitchFamily="2" charset="-122"/>
              <a:cs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896874" y="-2727000"/>
            <a:ext cx="6398253" cy="12312000"/>
          </a:xfrm>
          <a:prstGeom prst="rect">
            <a:avLst/>
          </a:prstGeom>
        </p:spPr>
      </p:pic>
      <p:pic>
        <p:nvPicPr>
          <p:cNvPr id="18" name="图片 17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 flipV="1">
            <a:off x="3198031" y="-2456999"/>
            <a:ext cx="5795940" cy="11772000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675" b="70923"/>
          <a:stretch>
            <a:fillRect/>
          </a:stretch>
        </p:blipFill>
        <p:spPr>
          <a:xfrm>
            <a:off x="0" y="0"/>
            <a:ext cx="3398652" cy="3636000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5" t="70923"/>
          <a:stretch>
            <a:fillRect/>
          </a:stretch>
        </p:blipFill>
        <p:spPr>
          <a:xfrm>
            <a:off x="8053048" y="2430000"/>
            <a:ext cx="4138952" cy="4428000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3848984" y="2863172"/>
            <a:ext cx="4416594" cy="11316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0000"/>
              </a:lnSpc>
            </a:pPr>
            <a:r>
              <a:rPr lang="zh-CN" altLang="en-US" sz="6600" b="1" dirty="0">
                <a:solidFill>
                  <a:srgbClr val="C00000"/>
                </a:solidFill>
                <a:effectLst>
                  <a:glow rad="38100">
                    <a:schemeClr val="bg1"/>
                  </a:glow>
                </a:effectLst>
                <a:latin typeface="三极粗柔宋简体" panose="00000500000000000000" pitchFamily="2" charset="-122"/>
                <a:ea typeface="三极粗柔宋简体" panose="00000500000000000000" pitchFamily="2" charset="-122"/>
                <a:cs typeface="+mn-ea"/>
                <a:sym typeface="+mn-lt"/>
              </a:rPr>
              <a:t>阶段及环节</a:t>
            </a:r>
          </a:p>
        </p:txBody>
      </p:sp>
      <p:grpSp>
        <p:nvGrpSpPr>
          <p:cNvPr id="13" name="组合 12"/>
          <p:cNvGrpSpPr/>
          <p:nvPr/>
        </p:nvGrpSpPr>
        <p:grpSpPr>
          <a:xfrm>
            <a:off x="3848984" y="1574131"/>
            <a:ext cx="4494032" cy="707886"/>
            <a:chOff x="3449783" y="1087768"/>
            <a:chExt cx="4494032" cy="707886"/>
          </a:xfrm>
        </p:grpSpPr>
        <p:sp>
          <p:nvSpPr>
            <p:cNvPr id="14" name="矩形 13"/>
            <p:cNvSpPr/>
            <p:nvPr/>
          </p:nvSpPr>
          <p:spPr>
            <a:xfrm>
              <a:off x="4498854" y="1087768"/>
              <a:ext cx="2412000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4000" dirty="0">
                  <a:solidFill>
                    <a:srgbClr val="023585"/>
                  </a:solidFill>
                </a:rPr>
                <a:t>第三部分</a:t>
              </a:r>
            </a:p>
          </p:txBody>
        </p:sp>
        <p:cxnSp>
          <p:nvCxnSpPr>
            <p:cNvPr id="15" name="直接连接符 14"/>
            <p:cNvCxnSpPr/>
            <p:nvPr/>
          </p:nvCxnSpPr>
          <p:spPr>
            <a:xfrm>
              <a:off x="3449783" y="1449737"/>
              <a:ext cx="1080000" cy="0"/>
            </a:xfrm>
            <a:prstGeom prst="line">
              <a:avLst/>
            </a:prstGeom>
            <a:ln w="76200" cmpd="tri">
              <a:solidFill>
                <a:srgbClr val="02358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接连接符 15"/>
            <p:cNvCxnSpPr/>
            <p:nvPr/>
          </p:nvCxnSpPr>
          <p:spPr>
            <a:xfrm>
              <a:off x="6863815" y="1449817"/>
              <a:ext cx="1080000" cy="0"/>
            </a:xfrm>
            <a:prstGeom prst="line">
              <a:avLst/>
            </a:prstGeom>
            <a:ln w="76200" cmpd="tri">
              <a:solidFill>
                <a:srgbClr val="02358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755"/>
          <a:stretch>
            <a:fillRect/>
          </a:stretch>
        </p:blipFill>
        <p:spPr>
          <a:xfrm>
            <a:off x="9068365" y="1976582"/>
            <a:ext cx="2599594" cy="3924199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1145833" y="290544"/>
            <a:ext cx="2698176" cy="5332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0000"/>
              </a:lnSpc>
            </a:pPr>
            <a:r>
              <a:rPr lang="zh-CN" altLang="en-US" sz="2800" b="1" dirty="0">
                <a:solidFill>
                  <a:srgbClr val="C00000"/>
                </a:solidFill>
                <a:effectLst>
                  <a:glow rad="38100">
                    <a:schemeClr val="bg1"/>
                  </a:glow>
                </a:effectLst>
                <a:latin typeface="三极粗柔宋简体" panose="00000500000000000000" pitchFamily="2" charset="-122"/>
                <a:ea typeface="三极粗柔宋简体" panose="00000500000000000000" pitchFamily="2" charset="-122"/>
                <a:cs typeface="+mn-ea"/>
                <a:sym typeface="+mn-lt"/>
              </a:rPr>
              <a:t>三、阶段及环节</a:t>
            </a:r>
          </a:p>
        </p:txBody>
      </p:sp>
      <p:graphicFrame>
        <p:nvGraphicFramePr>
          <p:cNvPr id="2" name="表格 1">
            <a:extLst>
              <a:ext uri="{FF2B5EF4-FFF2-40B4-BE49-F238E27FC236}">
                <a16:creationId xmlns:a16="http://schemas.microsoft.com/office/drawing/2014/main" id="{CCB6302B-42AE-95BE-9972-9AC62D914AC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9982516"/>
              </p:ext>
            </p:extLst>
          </p:nvPr>
        </p:nvGraphicFramePr>
        <p:xfrm>
          <a:off x="1074175" y="1630046"/>
          <a:ext cx="8933891" cy="4450844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1916824">
                  <a:extLst>
                    <a:ext uri="{9D8B030D-6E8A-4147-A177-3AD203B41FA5}">
                      <a16:colId xmlns:a16="http://schemas.microsoft.com/office/drawing/2014/main" val="438088947"/>
                    </a:ext>
                  </a:extLst>
                </a:gridCol>
                <a:gridCol w="2671570">
                  <a:extLst>
                    <a:ext uri="{9D8B030D-6E8A-4147-A177-3AD203B41FA5}">
                      <a16:colId xmlns:a16="http://schemas.microsoft.com/office/drawing/2014/main" val="3035000673"/>
                    </a:ext>
                  </a:extLst>
                </a:gridCol>
                <a:gridCol w="4345497">
                  <a:extLst>
                    <a:ext uri="{9D8B030D-6E8A-4147-A177-3AD203B41FA5}">
                      <a16:colId xmlns:a16="http://schemas.microsoft.com/office/drawing/2014/main" val="196688047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zh-CN" sz="2400" kern="100">
                          <a:effectLst/>
                        </a:rPr>
                        <a:t>阶 段</a:t>
                      </a:r>
                      <a:endParaRPr lang="zh-CN" sz="24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zh-CN" sz="2400" kern="100">
                          <a:effectLst/>
                        </a:rPr>
                        <a:t>时间段</a:t>
                      </a:r>
                      <a:endParaRPr lang="zh-CN" sz="24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zh-CN" sz="2400" kern="100">
                          <a:effectLst/>
                        </a:rPr>
                        <a:t>环 节</a:t>
                      </a:r>
                      <a:endParaRPr lang="zh-CN" sz="24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3534391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zh-CN" sz="2400" kern="100">
                          <a:effectLst/>
                        </a:rPr>
                        <a:t>准备阶段</a:t>
                      </a:r>
                      <a:endParaRPr lang="zh-CN" sz="24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en-US" sz="2400" kern="100">
                          <a:effectLst/>
                        </a:rPr>
                        <a:t>3</a:t>
                      </a:r>
                      <a:r>
                        <a:rPr lang="zh-CN" sz="2400" kern="100">
                          <a:effectLst/>
                        </a:rPr>
                        <a:t>月</a:t>
                      </a:r>
                      <a:r>
                        <a:rPr lang="en-US" sz="2400" kern="100">
                          <a:effectLst/>
                        </a:rPr>
                        <a:t>11-3</a:t>
                      </a:r>
                      <a:r>
                        <a:rPr lang="zh-CN" sz="2400" kern="100">
                          <a:effectLst/>
                        </a:rPr>
                        <a:t>月</a:t>
                      </a:r>
                      <a:r>
                        <a:rPr lang="en-US" sz="2400" kern="100">
                          <a:effectLst/>
                        </a:rPr>
                        <a:t>15</a:t>
                      </a:r>
                      <a:r>
                        <a:rPr lang="zh-CN" sz="2400" kern="100">
                          <a:effectLst/>
                        </a:rPr>
                        <a:t>日</a:t>
                      </a:r>
                      <a:endParaRPr lang="zh-CN" sz="24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zh-CN" sz="2400" kern="100" dirty="0">
                          <a:effectLst/>
                        </a:rPr>
                        <a:t>资深教师示范课启动，确定参加教师名单</a:t>
                      </a:r>
                      <a:endParaRPr lang="zh-CN" sz="24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16272255"/>
                  </a:ext>
                </a:extLst>
              </a:tr>
              <a:tr h="0">
                <a:tc rowSpan="3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zh-CN" sz="2400" kern="100">
                          <a:effectLst/>
                        </a:rPr>
                        <a:t>实施阶段</a:t>
                      </a:r>
                      <a:endParaRPr lang="zh-CN" sz="24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en-US" sz="2400" kern="100">
                          <a:effectLst/>
                        </a:rPr>
                        <a:t>3</a:t>
                      </a:r>
                      <a:r>
                        <a:rPr lang="zh-CN" sz="2400" kern="100">
                          <a:effectLst/>
                        </a:rPr>
                        <a:t>月</a:t>
                      </a:r>
                      <a:r>
                        <a:rPr lang="en-US" sz="2400" kern="100">
                          <a:effectLst/>
                        </a:rPr>
                        <a:t>15</a:t>
                      </a:r>
                      <a:r>
                        <a:rPr lang="zh-CN" sz="2400" kern="100">
                          <a:effectLst/>
                        </a:rPr>
                        <a:t>日</a:t>
                      </a:r>
                      <a:r>
                        <a:rPr lang="en-US" sz="2400" kern="100">
                          <a:effectLst/>
                        </a:rPr>
                        <a:t>-4</a:t>
                      </a:r>
                      <a:r>
                        <a:rPr lang="zh-CN" sz="2400" kern="100">
                          <a:effectLst/>
                        </a:rPr>
                        <a:t>月</a:t>
                      </a:r>
                      <a:r>
                        <a:rPr lang="en-US" sz="2400" kern="100">
                          <a:effectLst/>
                        </a:rPr>
                        <a:t>29</a:t>
                      </a:r>
                      <a:r>
                        <a:rPr lang="zh-CN" sz="2400" kern="100">
                          <a:effectLst/>
                        </a:rPr>
                        <a:t>日</a:t>
                      </a:r>
                      <a:endParaRPr lang="zh-CN" sz="24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zh-CN" altLang="en-US" sz="2400" kern="100" dirty="0">
                          <a:effectLst/>
                        </a:rPr>
                        <a:t>建群、共享文档</a:t>
                      </a:r>
                      <a:r>
                        <a:rPr lang="zh-CN" sz="2400" kern="100" dirty="0">
                          <a:effectLst/>
                        </a:rPr>
                        <a:t>收集资深教师信息和讲座信息</a:t>
                      </a:r>
                      <a:r>
                        <a:rPr lang="zh-CN" altLang="en-US" sz="2400" kern="100" dirty="0">
                          <a:effectLst/>
                        </a:rPr>
                        <a:t>；由</a:t>
                      </a:r>
                      <a:r>
                        <a:rPr lang="zh-CN" sz="2400" kern="100" dirty="0">
                          <a:effectLst/>
                        </a:rPr>
                        <a:t>学生报课，根据报课人数匹配教室。</a:t>
                      </a:r>
                      <a:endParaRPr lang="zh-CN" sz="24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95604659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en-US" sz="2400" kern="100">
                          <a:effectLst/>
                        </a:rPr>
                        <a:t>4</a:t>
                      </a:r>
                      <a:r>
                        <a:rPr lang="zh-CN" sz="2400" kern="100">
                          <a:effectLst/>
                        </a:rPr>
                        <a:t>月</a:t>
                      </a:r>
                      <a:r>
                        <a:rPr lang="en-US" sz="2400" kern="100">
                          <a:effectLst/>
                        </a:rPr>
                        <a:t>30</a:t>
                      </a:r>
                      <a:r>
                        <a:rPr lang="zh-CN" sz="2400" kern="100">
                          <a:effectLst/>
                        </a:rPr>
                        <a:t>日</a:t>
                      </a:r>
                      <a:r>
                        <a:rPr lang="en-US" sz="2400" kern="100">
                          <a:effectLst/>
                        </a:rPr>
                        <a:t>16:00</a:t>
                      </a:r>
                      <a:endParaRPr lang="zh-CN" sz="24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zh-CN" sz="2400" kern="100">
                          <a:effectLst/>
                        </a:rPr>
                        <a:t>资深教师交讲稿及</a:t>
                      </a:r>
                      <a:r>
                        <a:rPr lang="en-US" sz="2400" kern="100">
                          <a:effectLst/>
                        </a:rPr>
                        <a:t>PPT </a:t>
                      </a:r>
                      <a:r>
                        <a:rPr lang="zh-CN" sz="2400" kern="100">
                          <a:effectLst/>
                        </a:rPr>
                        <a:t>给陆如萍</a:t>
                      </a:r>
                      <a:endParaRPr lang="zh-CN" sz="24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83406148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en-US" sz="2400" kern="100">
                          <a:effectLst/>
                          <a:highlight>
                            <a:srgbClr val="FFFF00"/>
                          </a:highlight>
                        </a:rPr>
                        <a:t>5</a:t>
                      </a:r>
                      <a:r>
                        <a:rPr lang="zh-CN" sz="2400" kern="100">
                          <a:effectLst/>
                          <a:highlight>
                            <a:srgbClr val="FFFF00"/>
                          </a:highlight>
                        </a:rPr>
                        <a:t>月</a:t>
                      </a:r>
                      <a:r>
                        <a:rPr lang="en-US" sz="2400" kern="100">
                          <a:effectLst/>
                          <a:highlight>
                            <a:srgbClr val="FFFF00"/>
                          </a:highlight>
                        </a:rPr>
                        <a:t>10</a:t>
                      </a:r>
                      <a:r>
                        <a:rPr lang="zh-CN" sz="2400" kern="100">
                          <a:effectLst/>
                          <a:highlight>
                            <a:srgbClr val="FFFF00"/>
                          </a:highlight>
                        </a:rPr>
                        <a:t>日（周五）</a:t>
                      </a:r>
                      <a:endParaRPr lang="zh-CN" sz="24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zh-CN" sz="2400" kern="100">
                          <a:effectLst/>
                        </a:rPr>
                        <a:t>资深教师讲座实施</a:t>
                      </a:r>
                      <a:endParaRPr lang="zh-CN" sz="24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4260201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zh-CN" sz="2400" kern="100">
                          <a:effectLst/>
                        </a:rPr>
                        <a:t>反馈阶段</a:t>
                      </a:r>
                      <a:endParaRPr lang="zh-CN" sz="24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en-US" sz="2400" kern="100" dirty="0">
                          <a:effectLst/>
                        </a:rPr>
                        <a:t>5</a:t>
                      </a:r>
                      <a:r>
                        <a:rPr lang="zh-CN" sz="2400" kern="100" dirty="0">
                          <a:effectLst/>
                        </a:rPr>
                        <a:t>月</a:t>
                      </a:r>
                      <a:r>
                        <a:rPr lang="en-US" sz="2400" kern="100" dirty="0">
                          <a:effectLst/>
                        </a:rPr>
                        <a:t>13</a:t>
                      </a:r>
                      <a:r>
                        <a:rPr lang="zh-CN" sz="2400" kern="100" dirty="0">
                          <a:effectLst/>
                        </a:rPr>
                        <a:t>日</a:t>
                      </a:r>
                      <a:r>
                        <a:rPr lang="en-US" sz="2400" kern="100" dirty="0">
                          <a:effectLst/>
                        </a:rPr>
                        <a:t>-31</a:t>
                      </a:r>
                      <a:r>
                        <a:rPr lang="zh-CN" sz="2400" kern="100" dirty="0">
                          <a:effectLst/>
                        </a:rPr>
                        <a:t>日</a:t>
                      </a:r>
                      <a:endParaRPr lang="zh-CN" sz="24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zh-CN" sz="2400" kern="100" dirty="0">
                          <a:effectLst/>
                        </a:rPr>
                        <a:t>科研室收集资深教师讲稿编辑成册。</a:t>
                      </a:r>
                      <a:endParaRPr lang="zh-CN" sz="24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97441640"/>
                  </a:ext>
                </a:extLst>
              </a:tr>
            </a:tbl>
          </a:graphicData>
        </a:graphic>
      </p:graphicFrame>
      <p:sp>
        <p:nvSpPr>
          <p:cNvPr id="5" name="Rectangle 1">
            <a:extLst>
              <a:ext uri="{FF2B5EF4-FFF2-40B4-BE49-F238E27FC236}">
                <a16:creationId xmlns:a16="http://schemas.microsoft.com/office/drawing/2014/main" id="{B238B325-C4A2-B9BE-3661-018BF177A9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5833" y="1116339"/>
            <a:ext cx="815800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  </a:t>
            </a:r>
            <a:r>
              <a:rPr kumimoji="0" lang="zh-CN" altLang="zh-CN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本次资深教师展示课分为三个阶段，四个环节。</a:t>
            </a:r>
            <a:endParaRPr kumimoji="0" lang="zh-CN" altLang="zh-CN" sz="4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896874" y="-2727000"/>
            <a:ext cx="6398253" cy="12312000"/>
          </a:xfrm>
          <a:prstGeom prst="rect">
            <a:avLst/>
          </a:prstGeom>
        </p:spPr>
      </p:pic>
      <p:pic>
        <p:nvPicPr>
          <p:cNvPr id="18" name="图片 17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 flipV="1">
            <a:off x="3198031" y="-2456999"/>
            <a:ext cx="5795940" cy="11772000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675" b="70923"/>
          <a:stretch>
            <a:fillRect/>
          </a:stretch>
        </p:blipFill>
        <p:spPr>
          <a:xfrm>
            <a:off x="0" y="0"/>
            <a:ext cx="3398652" cy="3636000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5" t="70923"/>
          <a:stretch>
            <a:fillRect/>
          </a:stretch>
        </p:blipFill>
        <p:spPr>
          <a:xfrm>
            <a:off x="8053048" y="2430000"/>
            <a:ext cx="4138952" cy="4428000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4464786" y="2910396"/>
            <a:ext cx="3262432" cy="10371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0000"/>
              </a:lnSpc>
            </a:pPr>
            <a:r>
              <a:rPr lang="zh-CN" altLang="en-US" sz="6000" b="1" dirty="0">
                <a:solidFill>
                  <a:srgbClr val="C00000"/>
                </a:solidFill>
                <a:effectLst>
                  <a:glow rad="38100">
                    <a:schemeClr val="bg1"/>
                  </a:glow>
                </a:effectLst>
                <a:latin typeface="三极粗柔宋简体" panose="00000500000000000000" pitchFamily="2" charset="-122"/>
                <a:ea typeface="三极粗柔宋简体" panose="00000500000000000000" pitchFamily="2" charset="-122"/>
                <a:cs typeface="+mn-ea"/>
                <a:sym typeface="+mn-lt"/>
              </a:rPr>
              <a:t>参加对象</a:t>
            </a:r>
          </a:p>
        </p:txBody>
      </p:sp>
      <p:grpSp>
        <p:nvGrpSpPr>
          <p:cNvPr id="13" name="组合 12"/>
          <p:cNvGrpSpPr/>
          <p:nvPr/>
        </p:nvGrpSpPr>
        <p:grpSpPr>
          <a:xfrm>
            <a:off x="3848984" y="1574131"/>
            <a:ext cx="4494032" cy="707886"/>
            <a:chOff x="3449783" y="1087768"/>
            <a:chExt cx="4494032" cy="707886"/>
          </a:xfrm>
        </p:grpSpPr>
        <p:sp>
          <p:nvSpPr>
            <p:cNvPr id="14" name="矩形 13"/>
            <p:cNvSpPr/>
            <p:nvPr/>
          </p:nvSpPr>
          <p:spPr>
            <a:xfrm>
              <a:off x="4498854" y="1087768"/>
              <a:ext cx="2412000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4000" dirty="0">
                  <a:solidFill>
                    <a:srgbClr val="023585"/>
                  </a:solidFill>
                </a:rPr>
                <a:t>第四部分</a:t>
              </a:r>
            </a:p>
          </p:txBody>
        </p:sp>
        <p:cxnSp>
          <p:nvCxnSpPr>
            <p:cNvPr id="15" name="直接连接符 14"/>
            <p:cNvCxnSpPr/>
            <p:nvPr/>
          </p:nvCxnSpPr>
          <p:spPr>
            <a:xfrm>
              <a:off x="3449783" y="1449737"/>
              <a:ext cx="1080000" cy="0"/>
            </a:xfrm>
            <a:prstGeom prst="line">
              <a:avLst/>
            </a:prstGeom>
            <a:ln w="76200" cmpd="tri">
              <a:solidFill>
                <a:srgbClr val="02358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接连接符 15"/>
            <p:cNvCxnSpPr/>
            <p:nvPr/>
          </p:nvCxnSpPr>
          <p:spPr>
            <a:xfrm>
              <a:off x="6863815" y="1449817"/>
              <a:ext cx="1080000" cy="0"/>
            </a:xfrm>
            <a:prstGeom prst="line">
              <a:avLst/>
            </a:prstGeom>
            <a:ln w="76200" cmpd="tri">
              <a:solidFill>
                <a:srgbClr val="02358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GUIDESSETTING" val="{&quot;Id&quot;:&quot;bfb73f94-27e9-4b06-8c10-783dd00143ec&quot;,&quot;Name&quot;:null,&quot;Kind&quot;:&quot;Custom&quot;,&quot;OldGuidesSetting&quot;:{&quot;HeaderHeight&quot;:0.0,&quot;FooterHeight&quot;:0.0,&quot;SideMargin&quot;:0.0,&quot;TopMargin&quot;:0.0,&quot;BottomMargin&quot;:0.0,&quot;IntervalMargin&quot;:0.0}}"/>
  <p:tag name="COMMONDATA" val="eyJoZGlkIjoiNjQ3NzFiNTZmYmMyOTY2NmM0NjdhMWZhZjYzODZmOTUifQ==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nfqghpx">
      <a:majorFont>
        <a:latin typeface="Bodoni MT"/>
        <a:ea typeface="阿里巴巴普惠体"/>
        <a:cs typeface=""/>
      </a:majorFont>
      <a:minorFont>
        <a:latin typeface="Bodoni MT"/>
        <a:ea typeface="阿里巴巴普惠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727</Words>
  <Application>Microsoft Office PowerPoint</Application>
  <PresentationFormat>宽屏</PresentationFormat>
  <Paragraphs>196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9" baseType="lpstr">
      <vt:lpstr>阿里巴巴普惠体 Medium</vt:lpstr>
      <vt:lpstr>华文隶书</vt:lpstr>
      <vt:lpstr>三极粗柔宋简体</vt:lpstr>
      <vt:lpstr>Arial</vt:lpstr>
      <vt:lpstr>Bodoni MT</vt:lpstr>
      <vt:lpstr>Times New Roman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构建高效课堂，展现课堂魅力 </dc:title>
  <dc:creator>hp</dc:creator>
  <cp:lastModifiedBy>lenovo</cp:lastModifiedBy>
  <cp:revision>153</cp:revision>
  <dcterms:created xsi:type="dcterms:W3CDTF">2022-05-16T11:46:00Z</dcterms:created>
  <dcterms:modified xsi:type="dcterms:W3CDTF">2024-03-20T06:25:20Z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F70364ECE5714C9FA1EB9947A2E0134D_13</vt:lpwstr>
  </property>
  <property fmtid="{D5CDD505-2E9C-101B-9397-08002B2CF9AE}" pid="3" name="KSOProductBuildVer">
    <vt:lpwstr>2052-12.1.0.15374</vt:lpwstr>
  </property>
</Properties>
</file>